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6" r:id="rId3"/>
    <p:sldId id="258" r:id="rId4"/>
    <p:sldId id="262" r:id="rId5"/>
    <p:sldId id="261" r:id="rId6"/>
    <p:sldId id="280" r:id="rId7"/>
    <p:sldId id="279" r:id="rId8"/>
    <p:sldId id="263" r:id="rId9"/>
    <p:sldId id="281" r:id="rId10"/>
    <p:sldId id="260" r:id="rId11"/>
    <p:sldId id="275" r:id="rId12"/>
    <p:sldId id="278" r:id="rId13"/>
    <p:sldId id="269" r:id="rId14"/>
    <p:sldId id="267" r:id="rId15"/>
    <p:sldId id="264" r:id="rId16"/>
    <p:sldId id="265" r:id="rId17"/>
    <p:sldId id="273" r:id="rId18"/>
    <p:sldId id="272" r:id="rId19"/>
  </p:sldIdLst>
  <p:sldSz cx="12188825" cy="6858000"/>
  <p:notesSz cx="6950075" cy="92360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9999FF"/>
    <a:srgbClr val="0000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492" autoAdjust="0"/>
  </p:normalViewPr>
  <p:slideViewPr>
    <p:cSldViewPr>
      <p:cViewPr varScale="1">
        <p:scale>
          <a:sx n="69" d="100"/>
          <a:sy n="69" d="100"/>
        </p:scale>
        <p:origin x="-672" y="-10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121.jpeg"/><Relationship Id="rId2" Type="http://schemas.openxmlformats.org/officeDocument/2006/relationships/image" Target="../media/image711.jpeg"/><Relationship Id="rId1" Type="http://schemas.openxmlformats.org/officeDocument/2006/relationships/image" Target="../media/image610.jpeg"/><Relationship Id="rId6" Type="http://schemas.openxmlformats.org/officeDocument/2006/relationships/image" Target="../media/image111.jpeg"/><Relationship Id="rId5" Type="http://schemas.openxmlformats.org/officeDocument/2006/relationships/image" Target="../media/image101.jpeg"/><Relationship Id="rId4"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269E5-AE54-4985-B1DB-C3AFF68610C7}"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US"/>
        </a:p>
      </dgm:t>
    </dgm:pt>
    <dgm:pt modelId="{5C7A30DF-A65F-454F-8095-B16F2500A1D3}">
      <dgm:prSet phldrT="[Text]" custT="1"/>
      <dgm:spPr/>
      <dgm:t>
        <a:bodyPr/>
        <a:lstStyle/>
        <a:p>
          <a:r>
            <a:rPr lang="en-US" sz="2000" b="1" smtClean="0">
              <a:latin typeface="Times New Roman" pitchFamily="18" charset="0"/>
              <a:cs typeface="Times New Roman" pitchFamily="18" charset="0"/>
            </a:rPr>
            <a:t>Nutrapam</a:t>
          </a:r>
          <a:r>
            <a:rPr lang="en-US" sz="2000" b="1" smtClean="0">
              <a:latin typeface="Century Gothic"/>
              <a:cs typeface="Times New Roman" pitchFamily="18" charset="0"/>
            </a:rPr>
            <a:t>™</a:t>
          </a:r>
          <a:r>
            <a:rPr lang="en-US" sz="2000" smtClean="0">
              <a:latin typeface="Times New Roman" pitchFamily="18" charset="0"/>
              <a:cs typeface="Times New Roman" pitchFamily="18" charset="0"/>
            </a:rPr>
            <a:t> – </a:t>
          </a:r>
          <a:r>
            <a:rPr lang="en-US" sz="2000" b="1" smtClean="0">
              <a:latin typeface="Times New Roman" pitchFamily="18" charset="0"/>
              <a:cs typeface="Times New Roman" pitchFamily="18" charset="0"/>
            </a:rPr>
            <a:t>Natural Mixed Carotenoids  Palm </a:t>
          </a:r>
          <a:endParaRPr lang="en-US" sz="2000" b="1" dirty="0">
            <a:latin typeface="Times New Roman" pitchFamily="18" charset="0"/>
            <a:cs typeface="Times New Roman" pitchFamily="18" charset="0"/>
          </a:endParaRPr>
        </a:p>
      </dgm:t>
    </dgm:pt>
    <dgm:pt modelId="{E1BBD8F7-BC92-4AAD-90CC-B0CDE616D3EB}" type="parTrans" cxnId="{0E3B0F1B-67C0-46EC-91F6-A0CB8052C5E6}">
      <dgm:prSet/>
      <dgm:spPr/>
      <dgm:t>
        <a:bodyPr/>
        <a:lstStyle/>
        <a:p>
          <a:endParaRPr lang="en-US"/>
        </a:p>
      </dgm:t>
    </dgm:pt>
    <dgm:pt modelId="{B27A102A-6AD4-46FD-9F12-62CF0C738E6F}" type="sibTrans" cxnId="{0E3B0F1B-67C0-46EC-91F6-A0CB8052C5E6}">
      <dgm:prSet/>
      <dgm:spPr/>
      <dgm:t>
        <a:bodyPr/>
        <a:lstStyle/>
        <a:p>
          <a:endParaRPr lang="en-US"/>
        </a:p>
      </dgm:t>
    </dgm:pt>
    <dgm:pt modelId="{7FCB1157-668E-48FF-AC07-839BE5546E59}">
      <dgm:prSet phldrT="[Text]"/>
      <dgm:spPr>
        <a:solidFill>
          <a:srgbClr val="FFFF00">
            <a:alpha val="50000"/>
          </a:srgbClr>
        </a:solidFill>
      </dgm:spPr>
      <dgm:t>
        <a:bodyPr/>
        <a:lstStyle/>
        <a:p>
          <a:r>
            <a:rPr lang="en-IN" dirty="0" smtClean="0"/>
            <a:t>α-Carotene	</a:t>
          </a:r>
          <a:endParaRPr lang="en-US" dirty="0"/>
        </a:p>
      </dgm:t>
    </dgm:pt>
    <dgm:pt modelId="{6AEE20D2-4644-4017-BCC0-4FAF6940F396}" type="parTrans" cxnId="{7E7741BC-DF96-461C-AD82-D30048DC8420}">
      <dgm:prSet/>
      <dgm:spPr/>
      <dgm:t>
        <a:bodyPr/>
        <a:lstStyle/>
        <a:p>
          <a:endParaRPr lang="en-US"/>
        </a:p>
      </dgm:t>
    </dgm:pt>
    <dgm:pt modelId="{00B5349D-4DD5-45FF-AEE5-E26D768B0588}" type="sibTrans" cxnId="{7E7741BC-DF96-461C-AD82-D30048DC8420}">
      <dgm:prSet/>
      <dgm:spPr/>
      <dgm:t>
        <a:bodyPr/>
        <a:lstStyle/>
        <a:p>
          <a:endParaRPr lang="en-US"/>
        </a:p>
      </dgm:t>
    </dgm:pt>
    <dgm:pt modelId="{000C6207-5A98-4F68-BDF1-18B1EA951EBD}">
      <dgm:prSet phldrT="[Text]"/>
      <dgm:spPr>
        <a:solidFill>
          <a:schemeClr val="accent3">
            <a:alpha val="50000"/>
          </a:schemeClr>
        </a:solidFill>
      </dgm:spPr>
      <dgm:t>
        <a:bodyPr/>
        <a:lstStyle/>
        <a:p>
          <a:r>
            <a:rPr lang="en-IN" dirty="0" smtClean="0"/>
            <a:t>β-Carotene</a:t>
          </a:r>
          <a:endParaRPr lang="en-US" dirty="0"/>
        </a:p>
      </dgm:t>
    </dgm:pt>
    <dgm:pt modelId="{4234A66A-DD25-49B7-848B-7D52B1DB302D}" type="parTrans" cxnId="{6012B3AA-8330-4853-8219-900856C62455}">
      <dgm:prSet/>
      <dgm:spPr/>
      <dgm:t>
        <a:bodyPr/>
        <a:lstStyle/>
        <a:p>
          <a:endParaRPr lang="en-US"/>
        </a:p>
      </dgm:t>
    </dgm:pt>
    <dgm:pt modelId="{BDEFF97F-D79F-4E25-BECB-B246C9D16D4F}" type="sibTrans" cxnId="{6012B3AA-8330-4853-8219-900856C62455}">
      <dgm:prSet/>
      <dgm:spPr/>
      <dgm:t>
        <a:bodyPr/>
        <a:lstStyle/>
        <a:p>
          <a:endParaRPr lang="en-US"/>
        </a:p>
      </dgm:t>
    </dgm:pt>
    <dgm:pt modelId="{7B6757A3-DEA2-4BE3-A46E-0911FD4BF9B2}">
      <dgm:prSet phldrT="[Text]"/>
      <dgm:spPr>
        <a:solidFill>
          <a:schemeClr val="accent4">
            <a:alpha val="50000"/>
          </a:schemeClr>
        </a:solidFill>
      </dgm:spPr>
      <dgm:t>
        <a:bodyPr/>
        <a:lstStyle/>
        <a:p>
          <a:r>
            <a:rPr lang="en-IN" dirty="0" smtClean="0"/>
            <a:t>γ-Carotene</a:t>
          </a:r>
          <a:endParaRPr lang="en-US" dirty="0"/>
        </a:p>
      </dgm:t>
    </dgm:pt>
    <dgm:pt modelId="{A9EFDF83-BEEE-4124-B228-40A4F3644686}" type="parTrans" cxnId="{96E53334-19E3-489F-8976-80552AEA663B}">
      <dgm:prSet/>
      <dgm:spPr/>
      <dgm:t>
        <a:bodyPr/>
        <a:lstStyle/>
        <a:p>
          <a:endParaRPr lang="en-US"/>
        </a:p>
      </dgm:t>
    </dgm:pt>
    <dgm:pt modelId="{8E67BA7F-88DA-48E5-9007-673C0B793DEB}" type="sibTrans" cxnId="{96E53334-19E3-489F-8976-80552AEA663B}">
      <dgm:prSet/>
      <dgm:spPr/>
      <dgm:t>
        <a:bodyPr/>
        <a:lstStyle/>
        <a:p>
          <a:endParaRPr lang="en-US"/>
        </a:p>
      </dgm:t>
    </dgm:pt>
    <dgm:pt modelId="{C21862DA-FDE7-4FE7-852A-533291C07FFB}">
      <dgm:prSet phldrT="[Text]"/>
      <dgm:spPr>
        <a:solidFill>
          <a:srgbClr val="FF0000">
            <a:alpha val="50000"/>
          </a:srgbClr>
        </a:solidFill>
      </dgm:spPr>
      <dgm:t>
        <a:bodyPr/>
        <a:lstStyle/>
        <a:p>
          <a:r>
            <a:rPr lang="en-IN" b="0" dirty="0" smtClean="0"/>
            <a:t>Lycopene</a:t>
          </a:r>
          <a:endParaRPr lang="en-US" dirty="0"/>
        </a:p>
      </dgm:t>
    </dgm:pt>
    <dgm:pt modelId="{47EBCE81-A8D6-464B-B85F-1D6EF00A43CB}" type="parTrans" cxnId="{4B9F62F4-1F78-45D0-A4EE-F0E7B9179CDF}">
      <dgm:prSet/>
      <dgm:spPr/>
      <dgm:t>
        <a:bodyPr/>
        <a:lstStyle/>
        <a:p>
          <a:endParaRPr lang="en-US"/>
        </a:p>
      </dgm:t>
    </dgm:pt>
    <dgm:pt modelId="{4A932526-96F8-48F4-8AE2-610D9883A45D}" type="sibTrans" cxnId="{4B9F62F4-1F78-45D0-A4EE-F0E7B9179CDF}">
      <dgm:prSet/>
      <dgm:spPr/>
      <dgm:t>
        <a:bodyPr/>
        <a:lstStyle/>
        <a:p>
          <a:endParaRPr lang="en-US"/>
        </a:p>
      </dgm:t>
    </dgm:pt>
    <dgm:pt modelId="{71284DDC-4340-4155-A859-2C84C346D4DC}" type="pres">
      <dgm:prSet presAssocID="{11A269E5-AE54-4985-B1DB-C3AFF68610C7}" presName="composite" presStyleCnt="0">
        <dgm:presLayoutVars>
          <dgm:chMax val="1"/>
          <dgm:dir/>
          <dgm:resizeHandles val="exact"/>
        </dgm:presLayoutVars>
      </dgm:prSet>
      <dgm:spPr/>
      <dgm:t>
        <a:bodyPr/>
        <a:lstStyle/>
        <a:p>
          <a:endParaRPr lang="en-US"/>
        </a:p>
      </dgm:t>
    </dgm:pt>
    <dgm:pt modelId="{DE87E355-0194-486F-A8FE-8BA719B99840}" type="pres">
      <dgm:prSet presAssocID="{11A269E5-AE54-4985-B1DB-C3AFF68610C7}" presName="radial" presStyleCnt="0">
        <dgm:presLayoutVars>
          <dgm:animLvl val="ctr"/>
        </dgm:presLayoutVars>
      </dgm:prSet>
      <dgm:spPr/>
    </dgm:pt>
    <dgm:pt modelId="{37A8ED1F-A271-41A4-97C8-3953694613F6}" type="pres">
      <dgm:prSet presAssocID="{5C7A30DF-A65F-454F-8095-B16F2500A1D3}" presName="centerShape" presStyleLbl="vennNode1" presStyleIdx="0" presStyleCnt="5"/>
      <dgm:spPr/>
      <dgm:t>
        <a:bodyPr/>
        <a:lstStyle/>
        <a:p>
          <a:endParaRPr lang="en-US"/>
        </a:p>
      </dgm:t>
    </dgm:pt>
    <dgm:pt modelId="{61C2E753-6BF9-4435-96EE-99D9160F6C8F}" type="pres">
      <dgm:prSet presAssocID="{7FCB1157-668E-48FF-AC07-839BE5546E59}" presName="node" presStyleLbl="vennNode1" presStyleIdx="1" presStyleCnt="5">
        <dgm:presLayoutVars>
          <dgm:bulletEnabled val="1"/>
        </dgm:presLayoutVars>
      </dgm:prSet>
      <dgm:spPr/>
      <dgm:t>
        <a:bodyPr/>
        <a:lstStyle/>
        <a:p>
          <a:endParaRPr lang="en-US"/>
        </a:p>
      </dgm:t>
    </dgm:pt>
    <dgm:pt modelId="{230B858E-113A-4864-AAE6-4ADE7BB6E19E}" type="pres">
      <dgm:prSet presAssocID="{000C6207-5A98-4F68-BDF1-18B1EA951EBD}" presName="node" presStyleLbl="vennNode1" presStyleIdx="2" presStyleCnt="5">
        <dgm:presLayoutVars>
          <dgm:bulletEnabled val="1"/>
        </dgm:presLayoutVars>
      </dgm:prSet>
      <dgm:spPr/>
      <dgm:t>
        <a:bodyPr/>
        <a:lstStyle/>
        <a:p>
          <a:endParaRPr lang="en-US"/>
        </a:p>
      </dgm:t>
    </dgm:pt>
    <dgm:pt modelId="{73B1D4CA-6BFF-47D0-AFCA-3F6995975A16}" type="pres">
      <dgm:prSet presAssocID="{7B6757A3-DEA2-4BE3-A46E-0911FD4BF9B2}" presName="node" presStyleLbl="vennNode1" presStyleIdx="3" presStyleCnt="5">
        <dgm:presLayoutVars>
          <dgm:bulletEnabled val="1"/>
        </dgm:presLayoutVars>
      </dgm:prSet>
      <dgm:spPr/>
      <dgm:t>
        <a:bodyPr/>
        <a:lstStyle/>
        <a:p>
          <a:endParaRPr lang="en-US"/>
        </a:p>
      </dgm:t>
    </dgm:pt>
    <dgm:pt modelId="{76A7A37A-4366-4C6B-A8F2-8AF86814215C}" type="pres">
      <dgm:prSet presAssocID="{C21862DA-FDE7-4FE7-852A-533291C07FFB}" presName="node" presStyleLbl="vennNode1" presStyleIdx="4" presStyleCnt="5">
        <dgm:presLayoutVars>
          <dgm:bulletEnabled val="1"/>
        </dgm:presLayoutVars>
      </dgm:prSet>
      <dgm:spPr/>
      <dgm:t>
        <a:bodyPr/>
        <a:lstStyle/>
        <a:p>
          <a:endParaRPr lang="en-US"/>
        </a:p>
      </dgm:t>
    </dgm:pt>
  </dgm:ptLst>
  <dgm:cxnLst>
    <dgm:cxn modelId="{6D7EF109-9C5A-4D70-A759-5176478B0FB2}" type="presOf" srcId="{5C7A30DF-A65F-454F-8095-B16F2500A1D3}" destId="{37A8ED1F-A271-41A4-97C8-3953694613F6}" srcOrd="0" destOrd="0" presId="urn:microsoft.com/office/officeart/2005/8/layout/radial3"/>
    <dgm:cxn modelId="{7E7741BC-DF96-461C-AD82-D30048DC8420}" srcId="{5C7A30DF-A65F-454F-8095-B16F2500A1D3}" destId="{7FCB1157-668E-48FF-AC07-839BE5546E59}" srcOrd="0" destOrd="0" parTransId="{6AEE20D2-4644-4017-BCC0-4FAF6940F396}" sibTransId="{00B5349D-4DD5-45FF-AEE5-E26D768B0588}"/>
    <dgm:cxn modelId="{69B5A260-2DF2-49DF-9F3F-B415ECD2A670}" type="presOf" srcId="{11A269E5-AE54-4985-B1DB-C3AFF68610C7}" destId="{71284DDC-4340-4155-A859-2C84C346D4DC}" srcOrd="0" destOrd="0" presId="urn:microsoft.com/office/officeart/2005/8/layout/radial3"/>
    <dgm:cxn modelId="{6012B3AA-8330-4853-8219-900856C62455}" srcId="{5C7A30DF-A65F-454F-8095-B16F2500A1D3}" destId="{000C6207-5A98-4F68-BDF1-18B1EA951EBD}" srcOrd="1" destOrd="0" parTransId="{4234A66A-DD25-49B7-848B-7D52B1DB302D}" sibTransId="{BDEFF97F-D79F-4E25-BECB-B246C9D16D4F}"/>
    <dgm:cxn modelId="{6ED6041B-137F-492C-B8BE-7941146AC588}" type="presOf" srcId="{7B6757A3-DEA2-4BE3-A46E-0911FD4BF9B2}" destId="{73B1D4CA-6BFF-47D0-AFCA-3F6995975A16}" srcOrd="0" destOrd="0" presId="urn:microsoft.com/office/officeart/2005/8/layout/radial3"/>
    <dgm:cxn modelId="{96E53334-19E3-489F-8976-80552AEA663B}" srcId="{5C7A30DF-A65F-454F-8095-B16F2500A1D3}" destId="{7B6757A3-DEA2-4BE3-A46E-0911FD4BF9B2}" srcOrd="2" destOrd="0" parTransId="{A9EFDF83-BEEE-4124-B228-40A4F3644686}" sibTransId="{8E67BA7F-88DA-48E5-9007-673C0B793DEB}"/>
    <dgm:cxn modelId="{4B9F62F4-1F78-45D0-A4EE-F0E7B9179CDF}" srcId="{5C7A30DF-A65F-454F-8095-B16F2500A1D3}" destId="{C21862DA-FDE7-4FE7-852A-533291C07FFB}" srcOrd="3" destOrd="0" parTransId="{47EBCE81-A8D6-464B-B85F-1D6EF00A43CB}" sibTransId="{4A932526-96F8-48F4-8AE2-610D9883A45D}"/>
    <dgm:cxn modelId="{0E3B0F1B-67C0-46EC-91F6-A0CB8052C5E6}" srcId="{11A269E5-AE54-4985-B1DB-C3AFF68610C7}" destId="{5C7A30DF-A65F-454F-8095-B16F2500A1D3}" srcOrd="0" destOrd="0" parTransId="{E1BBD8F7-BC92-4AAD-90CC-B0CDE616D3EB}" sibTransId="{B27A102A-6AD4-46FD-9F12-62CF0C738E6F}"/>
    <dgm:cxn modelId="{A5C89C1F-954E-4FEE-A8C6-FB673C45916E}" type="presOf" srcId="{C21862DA-FDE7-4FE7-852A-533291C07FFB}" destId="{76A7A37A-4366-4C6B-A8F2-8AF86814215C}" srcOrd="0" destOrd="0" presId="urn:microsoft.com/office/officeart/2005/8/layout/radial3"/>
    <dgm:cxn modelId="{FFC8670F-A398-4C42-AB75-FFFBCC32583B}" type="presOf" srcId="{7FCB1157-668E-48FF-AC07-839BE5546E59}" destId="{61C2E753-6BF9-4435-96EE-99D9160F6C8F}" srcOrd="0" destOrd="0" presId="urn:microsoft.com/office/officeart/2005/8/layout/radial3"/>
    <dgm:cxn modelId="{27ACEDE3-4518-492A-8301-5A5158E0DC8C}" type="presOf" srcId="{000C6207-5A98-4F68-BDF1-18B1EA951EBD}" destId="{230B858E-113A-4864-AAE6-4ADE7BB6E19E}" srcOrd="0" destOrd="0" presId="urn:microsoft.com/office/officeart/2005/8/layout/radial3"/>
    <dgm:cxn modelId="{BA07EC14-E062-4147-B579-4D8A9ADCEE7D}" type="presParOf" srcId="{71284DDC-4340-4155-A859-2C84C346D4DC}" destId="{DE87E355-0194-486F-A8FE-8BA719B99840}" srcOrd="0" destOrd="0" presId="urn:microsoft.com/office/officeart/2005/8/layout/radial3"/>
    <dgm:cxn modelId="{84C7DFCC-52AB-4F79-949E-671D6676F1A2}" type="presParOf" srcId="{DE87E355-0194-486F-A8FE-8BA719B99840}" destId="{37A8ED1F-A271-41A4-97C8-3953694613F6}" srcOrd="0" destOrd="0" presId="urn:microsoft.com/office/officeart/2005/8/layout/radial3"/>
    <dgm:cxn modelId="{5F5F3659-0909-4290-9DC6-5115DD04B889}" type="presParOf" srcId="{DE87E355-0194-486F-A8FE-8BA719B99840}" destId="{61C2E753-6BF9-4435-96EE-99D9160F6C8F}" srcOrd="1" destOrd="0" presId="urn:microsoft.com/office/officeart/2005/8/layout/radial3"/>
    <dgm:cxn modelId="{613F9F0F-251A-44C4-A03D-6A8F9133BCB4}" type="presParOf" srcId="{DE87E355-0194-486F-A8FE-8BA719B99840}" destId="{230B858E-113A-4864-AAE6-4ADE7BB6E19E}" srcOrd="2" destOrd="0" presId="urn:microsoft.com/office/officeart/2005/8/layout/radial3"/>
    <dgm:cxn modelId="{E6F2DCFB-970D-4EDA-A75A-DEE8E6888153}" type="presParOf" srcId="{DE87E355-0194-486F-A8FE-8BA719B99840}" destId="{73B1D4CA-6BFF-47D0-AFCA-3F6995975A16}" srcOrd="3" destOrd="0" presId="urn:microsoft.com/office/officeart/2005/8/layout/radial3"/>
    <dgm:cxn modelId="{EADCF7CC-83DA-4DFC-B191-6C348B4D4612}" type="presParOf" srcId="{DE87E355-0194-486F-A8FE-8BA719B99840}" destId="{76A7A37A-4366-4C6B-A8F2-8AF86814215C}" srcOrd="4"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18CBAFD3-224C-46F2-B64E-04EE1DBCA70F}" type="doc">
      <dgm:prSet loTypeId="urn:microsoft.com/office/officeart/2005/8/layout/radial5" loCatId="relationship" qsTypeId="urn:microsoft.com/office/officeart/2005/8/quickstyle/simple1" qsCatId="simple" csTypeId="urn:microsoft.com/office/officeart/2005/8/colors/accent0_1" csCatId="mainScheme" phldr="1"/>
      <dgm:spPr/>
      <dgm:t>
        <a:bodyPr/>
        <a:lstStyle/>
        <a:p>
          <a:endParaRPr lang="en-US"/>
        </a:p>
      </dgm:t>
    </dgm:pt>
    <dgm:pt modelId="{B430E497-BF80-4A0B-BBFE-55D58C5C9158}">
      <dgm:prSet phldrT="[Text]" custT="1">
        <dgm:style>
          <a:lnRef idx="1">
            <a:schemeClr val="accent3"/>
          </a:lnRef>
          <a:fillRef idx="3">
            <a:schemeClr val="accent3"/>
          </a:fillRef>
          <a:effectRef idx="2">
            <a:schemeClr val="accent3"/>
          </a:effectRef>
          <a:fontRef idx="minor">
            <a:schemeClr val="lt1"/>
          </a:fontRef>
        </dgm:style>
      </dgm:prSet>
      <dgm:spPr>
        <a:solidFill>
          <a:schemeClr val="accent4">
            <a:lumMod val="75000"/>
          </a:schemeClr>
        </a:solidFill>
      </dgm:spPr>
      <dgm:t>
        <a:bodyPr/>
        <a:lstStyle/>
        <a:p>
          <a:r>
            <a:rPr lang="en-US" sz="1400" b="1" dirty="0" smtClean="0">
              <a:solidFill>
                <a:schemeClr val="bg1"/>
              </a:solidFill>
              <a:latin typeface="Times New Roman" pitchFamily="18" charset="0"/>
              <a:cs typeface="Times New Roman" pitchFamily="18" charset="0"/>
            </a:rPr>
            <a:t>NUTRAPAM™- NATURAL MIXED CAROTENOIDS E160a(ii)</a:t>
          </a:r>
          <a:endParaRPr lang="en-US" sz="1400" b="1" dirty="0">
            <a:solidFill>
              <a:schemeClr val="bg1"/>
            </a:solidFill>
            <a:latin typeface="Times New Roman" pitchFamily="18" charset="0"/>
            <a:cs typeface="Times New Roman" pitchFamily="18" charset="0"/>
          </a:endParaRPr>
        </a:p>
      </dgm:t>
    </dgm:pt>
    <dgm:pt modelId="{F8EBBC33-9F3D-42C7-8415-8F9EB5ABD63E}" type="parTrans" cxnId="{F75BDD9C-E611-4F83-9398-42A6CC5042CF}">
      <dgm:prSet/>
      <dgm:spPr/>
      <dgm:t>
        <a:bodyPr/>
        <a:lstStyle/>
        <a:p>
          <a:endParaRPr lang="en-US" sz="1400">
            <a:latin typeface="Times New Roman" pitchFamily="18" charset="0"/>
            <a:cs typeface="Times New Roman" pitchFamily="18" charset="0"/>
          </a:endParaRPr>
        </a:p>
      </dgm:t>
    </dgm:pt>
    <dgm:pt modelId="{5766F750-D02C-4A91-A27E-326507AF3E96}" type="sibTrans" cxnId="{F75BDD9C-E611-4F83-9398-42A6CC5042CF}">
      <dgm:prSet/>
      <dgm:spPr/>
      <dgm:t>
        <a:bodyPr/>
        <a:lstStyle/>
        <a:p>
          <a:endParaRPr lang="en-US" sz="1400">
            <a:latin typeface="Times New Roman" pitchFamily="18" charset="0"/>
            <a:cs typeface="Times New Roman" pitchFamily="18" charset="0"/>
          </a:endParaRPr>
        </a:p>
      </dgm:t>
    </dgm:pt>
    <dgm:pt modelId="{0CD5415D-1FD2-4E57-BD61-9E2A8C6101C2}">
      <dgm:prSet phldrT="[Text]" custT="1"/>
      <dgm:spPr>
        <a:blipFill rotWithShape="0">
          <a:blip xmlns:r="http://schemas.openxmlformats.org/officeDocument/2006/relationships" r:embed="rId1"/>
          <a:stretch>
            <a:fillRect/>
          </a:stretch>
        </a:blipFill>
      </dgm:spPr>
      <dgm:t>
        <a:bodyPr/>
        <a:lstStyle/>
        <a:p>
          <a:r>
            <a:rPr lang="en-US" sz="1400" dirty="0" smtClean="0">
              <a:latin typeface="Times New Roman" pitchFamily="18" charset="0"/>
              <a:cs typeface="Times New Roman" pitchFamily="18" charset="0"/>
            </a:rPr>
            <a:t>Tartrazine (E102)</a:t>
          </a:r>
          <a:endParaRPr lang="en-US" sz="1400" dirty="0">
            <a:latin typeface="Times New Roman" pitchFamily="18" charset="0"/>
            <a:cs typeface="Times New Roman" pitchFamily="18" charset="0"/>
          </a:endParaRPr>
        </a:p>
      </dgm:t>
    </dgm:pt>
    <dgm:pt modelId="{02B9219C-64F5-472D-B958-6893BD9188A9}" type="parTrans" cxnId="{7FD63C97-A29D-48BB-BA92-97166FE470A3}">
      <dgm:prSet custT="1"/>
      <dgm:spPr/>
      <dgm:t>
        <a:bodyPr/>
        <a:lstStyle/>
        <a:p>
          <a:endParaRPr lang="en-US" sz="1400" dirty="0">
            <a:latin typeface="Times New Roman" pitchFamily="18" charset="0"/>
            <a:cs typeface="Times New Roman" pitchFamily="18" charset="0"/>
          </a:endParaRPr>
        </a:p>
      </dgm:t>
    </dgm:pt>
    <dgm:pt modelId="{DC0E7EBE-FDBC-48C9-B518-661FE9B03DEB}" type="sibTrans" cxnId="{7FD63C97-A29D-48BB-BA92-97166FE470A3}">
      <dgm:prSet/>
      <dgm:spPr/>
      <dgm:t>
        <a:bodyPr/>
        <a:lstStyle/>
        <a:p>
          <a:endParaRPr lang="en-US" sz="1400">
            <a:latin typeface="Times New Roman" pitchFamily="18" charset="0"/>
            <a:cs typeface="Times New Roman" pitchFamily="18" charset="0"/>
          </a:endParaRPr>
        </a:p>
      </dgm:t>
    </dgm:pt>
    <dgm:pt modelId="{DD8C7FD5-D94F-4400-AEDC-6E912FEC335A}">
      <dgm:prSet phldrT="[Text]" custT="1"/>
      <dgm:spPr>
        <a:blipFill rotWithShape="0">
          <a:blip xmlns:r="http://schemas.openxmlformats.org/officeDocument/2006/relationships" r:embed="rId2"/>
          <a:stretch>
            <a:fillRect/>
          </a:stretch>
        </a:blipFill>
      </dgm:spPr>
      <dgm:t>
        <a:bodyPr/>
        <a:lstStyle/>
        <a:p>
          <a:r>
            <a:rPr lang="en-US" sz="1400" dirty="0" smtClean="0">
              <a:latin typeface="Times New Roman" pitchFamily="18" charset="0"/>
              <a:cs typeface="Times New Roman" pitchFamily="18" charset="0"/>
            </a:rPr>
            <a:t>Allura red (E129)</a:t>
          </a:r>
          <a:endParaRPr lang="en-US" sz="1400" dirty="0">
            <a:latin typeface="Times New Roman" pitchFamily="18" charset="0"/>
            <a:cs typeface="Times New Roman" pitchFamily="18" charset="0"/>
          </a:endParaRPr>
        </a:p>
      </dgm:t>
    </dgm:pt>
    <dgm:pt modelId="{8194567D-A067-4B19-B40A-6C6F9472E23D}" type="parTrans" cxnId="{30A89AC5-D64E-4F3F-9D77-077DDE021992}">
      <dgm:prSet custT="1"/>
      <dgm:spPr/>
      <dgm:t>
        <a:bodyPr/>
        <a:lstStyle/>
        <a:p>
          <a:endParaRPr lang="en-US" sz="1400" dirty="0">
            <a:latin typeface="Times New Roman" pitchFamily="18" charset="0"/>
            <a:cs typeface="Times New Roman" pitchFamily="18" charset="0"/>
          </a:endParaRPr>
        </a:p>
      </dgm:t>
    </dgm:pt>
    <dgm:pt modelId="{6CF98109-78B8-4F11-9388-062A5A48979D}" type="sibTrans" cxnId="{30A89AC5-D64E-4F3F-9D77-077DDE021992}">
      <dgm:prSet/>
      <dgm:spPr/>
      <dgm:t>
        <a:bodyPr/>
        <a:lstStyle/>
        <a:p>
          <a:endParaRPr lang="en-US" sz="1400">
            <a:latin typeface="Times New Roman" pitchFamily="18" charset="0"/>
            <a:cs typeface="Times New Roman" pitchFamily="18" charset="0"/>
          </a:endParaRPr>
        </a:p>
      </dgm:t>
    </dgm:pt>
    <dgm:pt modelId="{30E75699-EBF3-468D-BA86-967F0AC07EBF}">
      <dgm:prSet phldrT="[Text]" custT="1"/>
      <dgm:spPr>
        <a:blipFill rotWithShape="0">
          <a:blip xmlns:r="http://schemas.openxmlformats.org/officeDocument/2006/relationships" r:embed="rId3"/>
          <a:stretch>
            <a:fillRect/>
          </a:stretch>
        </a:blipFill>
      </dgm:spPr>
      <dgm:t>
        <a:bodyPr/>
        <a:lstStyle/>
        <a:p>
          <a:r>
            <a:rPr lang="en-US" sz="1400" dirty="0" smtClean="0">
              <a:latin typeface="Times New Roman" pitchFamily="18" charset="0"/>
              <a:cs typeface="Times New Roman" pitchFamily="18" charset="0"/>
            </a:rPr>
            <a:t>Sunset Yellow (E110)</a:t>
          </a:r>
          <a:endParaRPr lang="en-US" sz="1400" dirty="0">
            <a:latin typeface="Times New Roman" pitchFamily="18" charset="0"/>
            <a:cs typeface="Times New Roman" pitchFamily="18" charset="0"/>
          </a:endParaRPr>
        </a:p>
      </dgm:t>
    </dgm:pt>
    <dgm:pt modelId="{439E6FFA-2213-48D5-98CC-97D0C406F402}" type="parTrans" cxnId="{B376F0F0-F550-4C7E-8981-CA6CA327C657}">
      <dgm:prSet custT="1"/>
      <dgm:spPr/>
      <dgm:t>
        <a:bodyPr/>
        <a:lstStyle/>
        <a:p>
          <a:endParaRPr lang="en-US" sz="1400">
            <a:latin typeface="Times New Roman" pitchFamily="18" charset="0"/>
            <a:cs typeface="Times New Roman" pitchFamily="18" charset="0"/>
          </a:endParaRPr>
        </a:p>
      </dgm:t>
    </dgm:pt>
    <dgm:pt modelId="{70D8B9F4-A288-48A6-BD54-244F4A73F756}" type="sibTrans" cxnId="{B376F0F0-F550-4C7E-8981-CA6CA327C657}">
      <dgm:prSet/>
      <dgm:spPr/>
      <dgm:t>
        <a:bodyPr/>
        <a:lstStyle/>
        <a:p>
          <a:endParaRPr lang="en-US" sz="1400">
            <a:latin typeface="Times New Roman" pitchFamily="18" charset="0"/>
            <a:cs typeface="Times New Roman" pitchFamily="18" charset="0"/>
          </a:endParaRPr>
        </a:p>
      </dgm:t>
    </dgm:pt>
    <dgm:pt modelId="{B44C2D6F-FA60-4C9A-982A-E6360D6C59F9}">
      <dgm:prSet phldrT="[Text]" custT="1"/>
      <dgm:spPr>
        <a:blipFill dpi="0" rotWithShape="0">
          <a:blip xmlns:r="http://schemas.openxmlformats.org/officeDocument/2006/relationships" r:embed="rId4"/>
          <a:srcRect/>
          <a:stretch>
            <a:fillRect/>
          </a:stretch>
        </a:blipFill>
      </dgm:spPr>
      <dgm:t>
        <a:bodyPr/>
        <a:lstStyle/>
        <a:p>
          <a:r>
            <a:rPr lang="en-US" sz="1400" dirty="0" smtClean="0">
              <a:latin typeface="Times New Roman" pitchFamily="18" charset="0"/>
              <a:cs typeface="Times New Roman" pitchFamily="18" charset="0"/>
            </a:rPr>
            <a:t>Ponceau 4R (E124)</a:t>
          </a:r>
          <a:endParaRPr lang="en-US" sz="1400" dirty="0">
            <a:latin typeface="Times New Roman" pitchFamily="18" charset="0"/>
            <a:cs typeface="Times New Roman" pitchFamily="18" charset="0"/>
          </a:endParaRPr>
        </a:p>
      </dgm:t>
    </dgm:pt>
    <dgm:pt modelId="{A9100235-ED65-4636-84A8-FEE5E018DF2B}" type="parTrans" cxnId="{1ED17AE0-99DA-4334-9752-A9F9F3A8D03B}">
      <dgm:prSet custT="1"/>
      <dgm:spPr/>
      <dgm:t>
        <a:bodyPr/>
        <a:lstStyle/>
        <a:p>
          <a:endParaRPr lang="en-US" sz="1400">
            <a:latin typeface="Times New Roman" pitchFamily="18" charset="0"/>
            <a:cs typeface="Times New Roman" pitchFamily="18" charset="0"/>
          </a:endParaRPr>
        </a:p>
      </dgm:t>
    </dgm:pt>
    <dgm:pt modelId="{09ECC627-A4EC-4D2D-8D8E-07817CAB5506}" type="sibTrans" cxnId="{1ED17AE0-99DA-4334-9752-A9F9F3A8D03B}">
      <dgm:prSet/>
      <dgm:spPr/>
      <dgm:t>
        <a:bodyPr/>
        <a:lstStyle/>
        <a:p>
          <a:endParaRPr lang="en-US" sz="1400">
            <a:latin typeface="Times New Roman" pitchFamily="18" charset="0"/>
            <a:cs typeface="Times New Roman" pitchFamily="18" charset="0"/>
          </a:endParaRPr>
        </a:p>
      </dgm:t>
    </dgm:pt>
    <dgm:pt modelId="{4D3FECFB-48CD-4E0E-9A83-D5484298D9F1}">
      <dgm:prSet custT="1"/>
      <dgm:spPr>
        <a:blipFill rotWithShape="0">
          <a:blip xmlns:r="http://schemas.openxmlformats.org/officeDocument/2006/relationships" r:embed="rId5"/>
          <a:stretch>
            <a:fillRect/>
          </a:stretch>
        </a:blipFill>
      </dgm:spPr>
      <dgm:t>
        <a:bodyPr/>
        <a:lstStyle/>
        <a:p>
          <a:r>
            <a:rPr lang="en-US" sz="1600" dirty="0" smtClean="0">
              <a:latin typeface="Times New Roman" pitchFamily="18" charset="0"/>
              <a:cs typeface="Times New Roman" pitchFamily="18" charset="0"/>
            </a:rPr>
            <a:t>Carmoisine (E122)</a:t>
          </a:r>
          <a:endParaRPr lang="en-US" sz="1600" dirty="0">
            <a:latin typeface="Times New Roman" pitchFamily="18" charset="0"/>
            <a:cs typeface="Times New Roman" pitchFamily="18" charset="0"/>
          </a:endParaRPr>
        </a:p>
      </dgm:t>
    </dgm:pt>
    <dgm:pt modelId="{2232C329-A24F-41FC-B459-B00814C94081}" type="parTrans" cxnId="{2E7CD990-FC3D-48CD-A882-290DDCEB185A}">
      <dgm:prSet custT="1"/>
      <dgm:spPr/>
      <dgm:t>
        <a:bodyPr/>
        <a:lstStyle/>
        <a:p>
          <a:endParaRPr lang="en-US" sz="1400" dirty="0">
            <a:latin typeface="Times New Roman" pitchFamily="18" charset="0"/>
            <a:cs typeface="Times New Roman" pitchFamily="18" charset="0"/>
          </a:endParaRPr>
        </a:p>
      </dgm:t>
    </dgm:pt>
    <dgm:pt modelId="{82D01156-6EEF-46CE-86D3-ABCC1B886447}" type="sibTrans" cxnId="{2E7CD990-FC3D-48CD-A882-290DDCEB185A}">
      <dgm:prSet/>
      <dgm:spPr/>
      <dgm:t>
        <a:bodyPr/>
        <a:lstStyle/>
        <a:p>
          <a:endParaRPr lang="en-US" sz="1400">
            <a:latin typeface="Times New Roman" pitchFamily="18" charset="0"/>
            <a:cs typeface="Times New Roman" pitchFamily="18" charset="0"/>
          </a:endParaRPr>
        </a:p>
      </dgm:t>
    </dgm:pt>
    <dgm:pt modelId="{38F24896-588C-40A9-8364-CE00A14B2756}">
      <dgm:prSet custT="1"/>
      <dgm:spPr>
        <a:blipFill rotWithShape="0">
          <a:blip xmlns:r="http://schemas.openxmlformats.org/officeDocument/2006/relationships" r:embed="rId6"/>
          <a:stretch>
            <a:fillRect/>
          </a:stretch>
        </a:blipFill>
      </dgm:spPr>
      <dgm:t>
        <a:bodyPr/>
        <a:lstStyle/>
        <a:p>
          <a:r>
            <a:rPr lang="en-US" sz="1400" dirty="0" smtClean="0">
              <a:latin typeface="Times New Roman" pitchFamily="18" charset="0"/>
              <a:cs typeface="Times New Roman" pitchFamily="18" charset="0"/>
            </a:rPr>
            <a:t>Quinoline yellow (E104)</a:t>
          </a:r>
          <a:endParaRPr lang="en-US" sz="1400" dirty="0">
            <a:latin typeface="Times New Roman" pitchFamily="18" charset="0"/>
            <a:cs typeface="Times New Roman" pitchFamily="18" charset="0"/>
          </a:endParaRPr>
        </a:p>
      </dgm:t>
    </dgm:pt>
    <dgm:pt modelId="{316FDE00-816C-4C05-BE00-E32843425E69}" type="parTrans" cxnId="{38D41C16-32C1-4E55-A5E3-4B6556692F4E}">
      <dgm:prSet custT="1"/>
      <dgm:spPr/>
      <dgm:t>
        <a:bodyPr/>
        <a:lstStyle/>
        <a:p>
          <a:endParaRPr lang="en-US" sz="1400">
            <a:latin typeface="Times New Roman" pitchFamily="18" charset="0"/>
            <a:cs typeface="Times New Roman" pitchFamily="18" charset="0"/>
          </a:endParaRPr>
        </a:p>
      </dgm:t>
    </dgm:pt>
    <dgm:pt modelId="{494435B1-C8A7-42F6-9836-8DAE7F389ADF}" type="sibTrans" cxnId="{38D41C16-32C1-4E55-A5E3-4B6556692F4E}">
      <dgm:prSet/>
      <dgm:spPr/>
      <dgm:t>
        <a:bodyPr/>
        <a:lstStyle/>
        <a:p>
          <a:endParaRPr lang="en-US" sz="1400">
            <a:latin typeface="Times New Roman" pitchFamily="18" charset="0"/>
            <a:cs typeface="Times New Roman" pitchFamily="18" charset="0"/>
          </a:endParaRPr>
        </a:p>
      </dgm:t>
    </dgm:pt>
    <dgm:pt modelId="{A9DCA541-D372-4413-B46C-4194BDA9E708}" type="pres">
      <dgm:prSet presAssocID="{18CBAFD3-224C-46F2-B64E-04EE1DBCA70F}" presName="Name0" presStyleCnt="0">
        <dgm:presLayoutVars>
          <dgm:chMax val="1"/>
          <dgm:dir/>
          <dgm:animLvl val="ctr"/>
          <dgm:resizeHandles val="exact"/>
        </dgm:presLayoutVars>
      </dgm:prSet>
      <dgm:spPr/>
      <dgm:t>
        <a:bodyPr/>
        <a:lstStyle/>
        <a:p>
          <a:endParaRPr lang="en-US"/>
        </a:p>
      </dgm:t>
    </dgm:pt>
    <dgm:pt modelId="{4812C64B-A671-4DCB-ACE4-8C0576F68C58}" type="pres">
      <dgm:prSet presAssocID="{B430E497-BF80-4A0B-BBFE-55D58C5C9158}" presName="centerShape" presStyleLbl="node0" presStyleIdx="0" presStyleCnt="1" custScaleX="194284" custScaleY="186830"/>
      <dgm:spPr/>
      <dgm:t>
        <a:bodyPr/>
        <a:lstStyle/>
        <a:p>
          <a:endParaRPr lang="en-US"/>
        </a:p>
      </dgm:t>
    </dgm:pt>
    <dgm:pt modelId="{EAF390A3-745E-40A4-B6B1-DE60AF75B013}" type="pres">
      <dgm:prSet presAssocID="{02B9219C-64F5-472D-B958-6893BD9188A9}" presName="parTrans" presStyleLbl="sibTrans2D1" presStyleIdx="0" presStyleCnt="6" custAng="21575628" custFlipVert="1" custFlipHor="0" custScaleX="237330" custScaleY="83231"/>
      <dgm:spPr/>
      <dgm:t>
        <a:bodyPr/>
        <a:lstStyle/>
        <a:p>
          <a:endParaRPr lang="en-US"/>
        </a:p>
      </dgm:t>
    </dgm:pt>
    <dgm:pt modelId="{195894D3-B763-499A-B65B-1C16ACDDFE83}" type="pres">
      <dgm:prSet presAssocID="{02B9219C-64F5-472D-B958-6893BD9188A9}" presName="connectorText" presStyleLbl="sibTrans2D1" presStyleIdx="0" presStyleCnt="6"/>
      <dgm:spPr/>
      <dgm:t>
        <a:bodyPr/>
        <a:lstStyle/>
        <a:p>
          <a:endParaRPr lang="en-US"/>
        </a:p>
      </dgm:t>
    </dgm:pt>
    <dgm:pt modelId="{BF7B86FD-6C05-449A-8C40-5CE9C4A00D78}" type="pres">
      <dgm:prSet presAssocID="{0CD5415D-1FD2-4E57-BD61-9E2A8C6101C2}" presName="node" presStyleLbl="node1" presStyleIdx="0" presStyleCnt="6" custScaleX="151928" custScaleY="79017" custRadScaleRad="133120" custRadScaleInc="1097">
        <dgm:presLayoutVars>
          <dgm:bulletEnabled val="1"/>
        </dgm:presLayoutVars>
      </dgm:prSet>
      <dgm:spPr/>
      <dgm:t>
        <a:bodyPr/>
        <a:lstStyle/>
        <a:p>
          <a:endParaRPr lang="en-US"/>
        </a:p>
      </dgm:t>
    </dgm:pt>
    <dgm:pt modelId="{E29445F8-AE4E-41E5-8965-FA6AC8437783}" type="pres">
      <dgm:prSet presAssocID="{8194567D-A067-4B19-B40A-6C6F9472E23D}" presName="parTrans" presStyleLbl="sibTrans2D1" presStyleIdx="1" presStyleCnt="6" custFlipVert="1" custFlipHor="1" custScaleX="143066" custScaleY="71758"/>
      <dgm:spPr/>
      <dgm:t>
        <a:bodyPr/>
        <a:lstStyle/>
        <a:p>
          <a:endParaRPr lang="en-US"/>
        </a:p>
      </dgm:t>
    </dgm:pt>
    <dgm:pt modelId="{12C87502-BB23-41DA-98AA-3BC0CA48D913}" type="pres">
      <dgm:prSet presAssocID="{8194567D-A067-4B19-B40A-6C6F9472E23D}" presName="connectorText" presStyleLbl="sibTrans2D1" presStyleIdx="1" presStyleCnt="6"/>
      <dgm:spPr/>
      <dgm:t>
        <a:bodyPr/>
        <a:lstStyle/>
        <a:p>
          <a:endParaRPr lang="en-US"/>
        </a:p>
      </dgm:t>
    </dgm:pt>
    <dgm:pt modelId="{FEDA5BB1-D633-4227-A1BA-D1B5D5D1EFCB}" type="pres">
      <dgm:prSet presAssocID="{DD8C7FD5-D94F-4400-AEDC-6E912FEC335A}" presName="node" presStyleLbl="node1" presStyleIdx="1" presStyleCnt="6" custScaleX="155602" custRadScaleRad="126340" custRadScaleInc="17359">
        <dgm:presLayoutVars>
          <dgm:bulletEnabled val="1"/>
        </dgm:presLayoutVars>
      </dgm:prSet>
      <dgm:spPr/>
      <dgm:t>
        <a:bodyPr/>
        <a:lstStyle/>
        <a:p>
          <a:endParaRPr lang="en-US"/>
        </a:p>
      </dgm:t>
    </dgm:pt>
    <dgm:pt modelId="{12415255-2015-4661-95A7-0DD1197572F5}" type="pres">
      <dgm:prSet presAssocID="{2232C329-A24F-41FC-B459-B00814C94081}" presName="parTrans" presStyleLbl="sibTrans2D1" presStyleIdx="2" presStyleCnt="6" custFlipVert="1" custFlipHor="1" custScaleX="189567" custScaleY="67259"/>
      <dgm:spPr/>
      <dgm:t>
        <a:bodyPr/>
        <a:lstStyle/>
        <a:p>
          <a:endParaRPr lang="en-US"/>
        </a:p>
      </dgm:t>
    </dgm:pt>
    <dgm:pt modelId="{9CC5F5CE-8A08-4AF4-8D81-096464A36757}" type="pres">
      <dgm:prSet presAssocID="{2232C329-A24F-41FC-B459-B00814C94081}" presName="connectorText" presStyleLbl="sibTrans2D1" presStyleIdx="2" presStyleCnt="6"/>
      <dgm:spPr/>
      <dgm:t>
        <a:bodyPr/>
        <a:lstStyle/>
        <a:p>
          <a:endParaRPr lang="en-US"/>
        </a:p>
      </dgm:t>
    </dgm:pt>
    <dgm:pt modelId="{FFED2AD1-A430-41C1-BEB9-7D47D858031E}" type="pres">
      <dgm:prSet presAssocID="{4D3FECFB-48CD-4E0E-9A83-D5484298D9F1}" presName="node" presStyleLbl="node1" presStyleIdx="2" presStyleCnt="6" custScaleX="145252" custRadScaleRad="122217" custRadScaleInc="-280">
        <dgm:presLayoutVars>
          <dgm:bulletEnabled val="1"/>
        </dgm:presLayoutVars>
      </dgm:prSet>
      <dgm:spPr/>
      <dgm:t>
        <a:bodyPr/>
        <a:lstStyle/>
        <a:p>
          <a:endParaRPr lang="en-US"/>
        </a:p>
      </dgm:t>
    </dgm:pt>
    <dgm:pt modelId="{9FBD7D05-6221-44CD-81B3-45DCB5ECE2AB}" type="pres">
      <dgm:prSet presAssocID="{316FDE00-816C-4C05-BE00-E32843425E69}" presName="parTrans" presStyleLbl="sibTrans2D1" presStyleIdx="3" presStyleCnt="6" custFlipVert="1" custFlipHor="1" custScaleX="165777" custScaleY="163453"/>
      <dgm:spPr/>
      <dgm:t>
        <a:bodyPr/>
        <a:lstStyle/>
        <a:p>
          <a:endParaRPr lang="en-US"/>
        </a:p>
      </dgm:t>
    </dgm:pt>
    <dgm:pt modelId="{ED152EF9-F744-4FED-8F5B-CB96C03834B6}" type="pres">
      <dgm:prSet presAssocID="{316FDE00-816C-4C05-BE00-E32843425E69}" presName="connectorText" presStyleLbl="sibTrans2D1" presStyleIdx="3" presStyleCnt="6"/>
      <dgm:spPr/>
      <dgm:t>
        <a:bodyPr/>
        <a:lstStyle/>
        <a:p>
          <a:endParaRPr lang="en-US"/>
        </a:p>
      </dgm:t>
    </dgm:pt>
    <dgm:pt modelId="{21E3686C-BF1A-431D-A009-FF28445D15A7}" type="pres">
      <dgm:prSet presAssocID="{38F24896-588C-40A9-8364-CE00A14B2756}" presName="node" presStyleLbl="node1" presStyleIdx="3" presStyleCnt="6" custScaleX="114361" custScaleY="77923" custRadScaleRad="115819" custRadScaleInc="4731">
        <dgm:presLayoutVars>
          <dgm:bulletEnabled val="1"/>
        </dgm:presLayoutVars>
      </dgm:prSet>
      <dgm:spPr/>
      <dgm:t>
        <a:bodyPr/>
        <a:lstStyle/>
        <a:p>
          <a:endParaRPr lang="en-US"/>
        </a:p>
      </dgm:t>
    </dgm:pt>
    <dgm:pt modelId="{C316331F-6679-4B0F-B8CB-ADFC8DDB11B2}" type="pres">
      <dgm:prSet presAssocID="{439E6FFA-2213-48D5-98CC-97D0C406F402}" presName="parTrans" presStyleLbl="sibTrans2D1" presStyleIdx="4" presStyleCnt="6" custAng="3342802" custFlipHor="1" custScaleX="131525" custScaleY="56468"/>
      <dgm:spPr/>
      <dgm:t>
        <a:bodyPr/>
        <a:lstStyle/>
        <a:p>
          <a:endParaRPr lang="en-US"/>
        </a:p>
      </dgm:t>
    </dgm:pt>
    <dgm:pt modelId="{B86479B9-CD82-4E00-A6C3-0A9822129078}" type="pres">
      <dgm:prSet presAssocID="{439E6FFA-2213-48D5-98CC-97D0C406F402}" presName="connectorText" presStyleLbl="sibTrans2D1" presStyleIdx="4" presStyleCnt="6"/>
      <dgm:spPr/>
      <dgm:t>
        <a:bodyPr/>
        <a:lstStyle/>
        <a:p>
          <a:endParaRPr lang="en-US"/>
        </a:p>
      </dgm:t>
    </dgm:pt>
    <dgm:pt modelId="{4B50D362-0F52-436E-8B8D-C332B0504B8B}" type="pres">
      <dgm:prSet presAssocID="{30E75699-EBF3-468D-BA86-967F0AC07EBF}" presName="node" presStyleLbl="node1" presStyleIdx="4" presStyleCnt="6" custScaleX="124976" custRadScaleRad="132862" custRadScaleInc="9554">
        <dgm:presLayoutVars>
          <dgm:bulletEnabled val="1"/>
        </dgm:presLayoutVars>
      </dgm:prSet>
      <dgm:spPr/>
      <dgm:t>
        <a:bodyPr/>
        <a:lstStyle/>
        <a:p>
          <a:endParaRPr lang="en-US"/>
        </a:p>
      </dgm:t>
    </dgm:pt>
    <dgm:pt modelId="{F44E466B-A6E2-4F5B-A5D7-F0988DAFB9B3}" type="pres">
      <dgm:prSet presAssocID="{A9100235-ED65-4636-84A8-FEE5E018DF2B}" presName="parTrans" presStyleLbl="sibTrans2D1" presStyleIdx="5" presStyleCnt="6" custAng="11365714" custScaleX="198303" custScaleY="84564" custLinFactNeighborX="35644" custLinFactNeighborY="-20412"/>
      <dgm:spPr/>
      <dgm:t>
        <a:bodyPr/>
        <a:lstStyle/>
        <a:p>
          <a:endParaRPr lang="en-US"/>
        </a:p>
      </dgm:t>
    </dgm:pt>
    <dgm:pt modelId="{3933CF03-E662-499F-BCF7-58F477180068}" type="pres">
      <dgm:prSet presAssocID="{A9100235-ED65-4636-84A8-FEE5E018DF2B}" presName="connectorText" presStyleLbl="sibTrans2D1" presStyleIdx="5" presStyleCnt="6"/>
      <dgm:spPr/>
      <dgm:t>
        <a:bodyPr/>
        <a:lstStyle/>
        <a:p>
          <a:endParaRPr lang="en-US"/>
        </a:p>
      </dgm:t>
    </dgm:pt>
    <dgm:pt modelId="{AB9E83E9-3FFE-4757-B4CF-38BFC2237343}" type="pres">
      <dgm:prSet presAssocID="{B44C2D6F-FA60-4C9A-982A-E6360D6C59F9}" presName="node" presStyleLbl="node1" presStyleIdx="5" presStyleCnt="6" custAng="0" custScaleX="149123" custRadScaleRad="140373" custRadScaleInc="-31867">
        <dgm:presLayoutVars>
          <dgm:bulletEnabled val="1"/>
        </dgm:presLayoutVars>
      </dgm:prSet>
      <dgm:spPr/>
      <dgm:t>
        <a:bodyPr/>
        <a:lstStyle/>
        <a:p>
          <a:endParaRPr lang="en-US"/>
        </a:p>
      </dgm:t>
    </dgm:pt>
  </dgm:ptLst>
  <dgm:cxnLst>
    <dgm:cxn modelId="{30A89AC5-D64E-4F3F-9D77-077DDE021992}" srcId="{B430E497-BF80-4A0B-BBFE-55D58C5C9158}" destId="{DD8C7FD5-D94F-4400-AEDC-6E912FEC335A}" srcOrd="1" destOrd="0" parTransId="{8194567D-A067-4B19-B40A-6C6F9472E23D}" sibTransId="{6CF98109-78B8-4F11-9388-062A5A48979D}"/>
    <dgm:cxn modelId="{F75BDD9C-E611-4F83-9398-42A6CC5042CF}" srcId="{18CBAFD3-224C-46F2-B64E-04EE1DBCA70F}" destId="{B430E497-BF80-4A0B-BBFE-55D58C5C9158}" srcOrd="0" destOrd="0" parTransId="{F8EBBC33-9F3D-42C7-8415-8F9EB5ABD63E}" sibTransId="{5766F750-D02C-4A91-A27E-326507AF3E96}"/>
    <dgm:cxn modelId="{8727274F-973F-4BDA-A269-A809A5AB42C6}" type="presOf" srcId="{439E6FFA-2213-48D5-98CC-97D0C406F402}" destId="{B86479B9-CD82-4E00-A6C3-0A9822129078}" srcOrd="1" destOrd="0" presId="urn:microsoft.com/office/officeart/2005/8/layout/radial5"/>
    <dgm:cxn modelId="{474EE858-FF16-468E-906A-0CBD512F5D51}" type="presOf" srcId="{18CBAFD3-224C-46F2-B64E-04EE1DBCA70F}" destId="{A9DCA541-D372-4413-B46C-4194BDA9E708}" srcOrd="0" destOrd="0" presId="urn:microsoft.com/office/officeart/2005/8/layout/radial5"/>
    <dgm:cxn modelId="{7FD63C97-A29D-48BB-BA92-97166FE470A3}" srcId="{B430E497-BF80-4A0B-BBFE-55D58C5C9158}" destId="{0CD5415D-1FD2-4E57-BD61-9E2A8C6101C2}" srcOrd="0" destOrd="0" parTransId="{02B9219C-64F5-472D-B958-6893BD9188A9}" sibTransId="{DC0E7EBE-FDBC-48C9-B518-661FE9B03DEB}"/>
    <dgm:cxn modelId="{FE342678-D92D-4533-885A-1602DBF6DD83}" type="presOf" srcId="{B44C2D6F-FA60-4C9A-982A-E6360D6C59F9}" destId="{AB9E83E9-3FFE-4757-B4CF-38BFC2237343}" srcOrd="0" destOrd="0" presId="urn:microsoft.com/office/officeart/2005/8/layout/radial5"/>
    <dgm:cxn modelId="{FA320880-9312-4D77-B735-12EA991EC807}" type="presOf" srcId="{4D3FECFB-48CD-4E0E-9A83-D5484298D9F1}" destId="{FFED2AD1-A430-41C1-BEB9-7D47D858031E}" srcOrd="0" destOrd="0" presId="urn:microsoft.com/office/officeart/2005/8/layout/radial5"/>
    <dgm:cxn modelId="{D6AC80E0-75FF-488E-9F2B-1FEF76ECF012}" type="presOf" srcId="{A9100235-ED65-4636-84A8-FEE5E018DF2B}" destId="{3933CF03-E662-499F-BCF7-58F477180068}" srcOrd="1" destOrd="0" presId="urn:microsoft.com/office/officeart/2005/8/layout/radial5"/>
    <dgm:cxn modelId="{C2404B6D-513B-4F1A-B218-D55FD0D14641}" type="presOf" srcId="{8194567D-A067-4B19-B40A-6C6F9472E23D}" destId="{12C87502-BB23-41DA-98AA-3BC0CA48D913}" srcOrd="1" destOrd="0" presId="urn:microsoft.com/office/officeart/2005/8/layout/radial5"/>
    <dgm:cxn modelId="{38D41C16-32C1-4E55-A5E3-4B6556692F4E}" srcId="{B430E497-BF80-4A0B-BBFE-55D58C5C9158}" destId="{38F24896-588C-40A9-8364-CE00A14B2756}" srcOrd="3" destOrd="0" parTransId="{316FDE00-816C-4C05-BE00-E32843425E69}" sibTransId="{494435B1-C8A7-42F6-9836-8DAE7F389ADF}"/>
    <dgm:cxn modelId="{E6F9F9CA-4D36-41DA-B959-A0AA175F8A95}" type="presOf" srcId="{02B9219C-64F5-472D-B958-6893BD9188A9}" destId="{195894D3-B763-499A-B65B-1C16ACDDFE83}" srcOrd="1" destOrd="0" presId="urn:microsoft.com/office/officeart/2005/8/layout/radial5"/>
    <dgm:cxn modelId="{AB8F07F5-0D3E-4923-9C93-F5A3666A19E5}" type="presOf" srcId="{2232C329-A24F-41FC-B459-B00814C94081}" destId="{12415255-2015-4661-95A7-0DD1197572F5}" srcOrd="0" destOrd="0" presId="urn:microsoft.com/office/officeart/2005/8/layout/radial5"/>
    <dgm:cxn modelId="{B39BB0DE-0953-43EA-8AE8-B9E7FB0ECCBE}" type="presOf" srcId="{A9100235-ED65-4636-84A8-FEE5E018DF2B}" destId="{F44E466B-A6E2-4F5B-A5D7-F0988DAFB9B3}" srcOrd="0" destOrd="0" presId="urn:microsoft.com/office/officeart/2005/8/layout/radial5"/>
    <dgm:cxn modelId="{C6BF5E84-9E4D-4877-AA17-09C337C6786E}" type="presOf" srcId="{2232C329-A24F-41FC-B459-B00814C94081}" destId="{9CC5F5CE-8A08-4AF4-8D81-096464A36757}" srcOrd="1" destOrd="0" presId="urn:microsoft.com/office/officeart/2005/8/layout/radial5"/>
    <dgm:cxn modelId="{E17D9F27-1FBE-4368-A08C-F76756CF3357}" type="presOf" srcId="{439E6FFA-2213-48D5-98CC-97D0C406F402}" destId="{C316331F-6679-4B0F-B8CB-ADFC8DDB11B2}" srcOrd="0" destOrd="0" presId="urn:microsoft.com/office/officeart/2005/8/layout/radial5"/>
    <dgm:cxn modelId="{EC23F509-A1B5-442C-8E62-CD67EE229507}" type="presOf" srcId="{8194567D-A067-4B19-B40A-6C6F9472E23D}" destId="{E29445F8-AE4E-41E5-8965-FA6AC8437783}" srcOrd="0" destOrd="0" presId="urn:microsoft.com/office/officeart/2005/8/layout/radial5"/>
    <dgm:cxn modelId="{3F7995FE-65DB-4509-A57F-69F07219DDC8}" type="presOf" srcId="{0CD5415D-1FD2-4E57-BD61-9E2A8C6101C2}" destId="{BF7B86FD-6C05-449A-8C40-5CE9C4A00D78}" srcOrd="0" destOrd="0" presId="urn:microsoft.com/office/officeart/2005/8/layout/radial5"/>
    <dgm:cxn modelId="{62A1C11A-BCDE-4854-A7A3-DB35CCC2A1C4}" type="presOf" srcId="{316FDE00-816C-4C05-BE00-E32843425E69}" destId="{9FBD7D05-6221-44CD-81B3-45DCB5ECE2AB}" srcOrd="0" destOrd="0" presId="urn:microsoft.com/office/officeart/2005/8/layout/radial5"/>
    <dgm:cxn modelId="{715DDA06-53DD-401D-87AD-9D654CC7E850}" type="presOf" srcId="{38F24896-588C-40A9-8364-CE00A14B2756}" destId="{21E3686C-BF1A-431D-A009-FF28445D15A7}" srcOrd="0" destOrd="0" presId="urn:microsoft.com/office/officeart/2005/8/layout/radial5"/>
    <dgm:cxn modelId="{9CD1EDA0-731D-49E4-B2EE-E182B83132B3}" type="presOf" srcId="{316FDE00-816C-4C05-BE00-E32843425E69}" destId="{ED152EF9-F744-4FED-8F5B-CB96C03834B6}" srcOrd="1" destOrd="0" presId="urn:microsoft.com/office/officeart/2005/8/layout/radial5"/>
    <dgm:cxn modelId="{B376F0F0-F550-4C7E-8981-CA6CA327C657}" srcId="{B430E497-BF80-4A0B-BBFE-55D58C5C9158}" destId="{30E75699-EBF3-468D-BA86-967F0AC07EBF}" srcOrd="4" destOrd="0" parTransId="{439E6FFA-2213-48D5-98CC-97D0C406F402}" sibTransId="{70D8B9F4-A288-48A6-BD54-244F4A73F756}"/>
    <dgm:cxn modelId="{A741D912-AD5A-4508-8034-2DF848C02ACF}" type="presOf" srcId="{B430E497-BF80-4A0B-BBFE-55D58C5C9158}" destId="{4812C64B-A671-4DCB-ACE4-8C0576F68C58}" srcOrd="0" destOrd="0" presId="urn:microsoft.com/office/officeart/2005/8/layout/radial5"/>
    <dgm:cxn modelId="{26BF8242-2F51-4F6C-9A51-6C48E76CB360}" type="presOf" srcId="{DD8C7FD5-D94F-4400-AEDC-6E912FEC335A}" destId="{FEDA5BB1-D633-4227-A1BA-D1B5D5D1EFCB}" srcOrd="0" destOrd="0" presId="urn:microsoft.com/office/officeart/2005/8/layout/radial5"/>
    <dgm:cxn modelId="{1ED17AE0-99DA-4334-9752-A9F9F3A8D03B}" srcId="{B430E497-BF80-4A0B-BBFE-55D58C5C9158}" destId="{B44C2D6F-FA60-4C9A-982A-E6360D6C59F9}" srcOrd="5" destOrd="0" parTransId="{A9100235-ED65-4636-84A8-FEE5E018DF2B}" sibTransId="{09ECC627-A4EC-4D2D-8D8E-07817CAB5506}"/>
    <dgm:cxn modelId="{45F101A1-33B2-4053-8F19-CBEA353E9E77}" type="presOf" srcId="{02B9219C-64F5-472D-B958-6893BD9188A9}" destId="{EAF390A3-745E-40A4-B6B1-DE60AF75B013}" srcOrd="0" destOrd="0" presId="urn:microsoft.com/office/officeart/2005/8/layout/radial5"/>
    <dgm:cxn modelId="{716EDA84-BFBA-418D-9B2A-35EED4154621}" type="presOf" srcId="{30E75699-EBF3-468D-BA86-967F0AC07EBF}" destId="{4B50D362-0F52-436E-8B8D-C332B0504B8B}" srcOrd="0" destOrd="0" presId="urn:microsoft.com/office/officeart/2005/8/layout/radial5"/>
    <dgm:cxn modelId="{2E7CD990-FC3D-48CD-A882-290DDCEB185A}" srcId="{B430E497-BF80-4A0B-BBFE-55D58C5C9158}" destId="{4D3FECFB-48CD-4E0E-9A83-D5484298D9F1}" srcOrd="2" destOrd="0" parTransId="{2232C329-A24F-41FC-B459-B00814C94081}" sibTransId="{82D01156-6EEF-46CE-86D3-ABCC1B886447}"/>
    <dgm:cxn modelId="{B8648D02-58E1-40F3-98E9-BBB9396141CE}" type="presParOf" srcId="{A9DCA541-D372-4413-B46C-4194BDA9E708}" destId="{4812C64B-A671-4DCB-ACE4-8C0576F68C58}" srcOrd="0" destOrd="0" presId="urn:microsoft.com/office/officeart/2005/8/layout/radial5"/>
    <dgm:cxn modelId="{27E5E40E-D2EF-49E1-BD35-018C70E9B4FE}" type="presParOf" srcId="{A9DCA541-D372-4413-B46C-4194BDA9E708}" destId="{EAF390A3-745E-40A4-B6B1-DE60AF75B013}" srcOrd="1" destOrd="0" presId="urn:microsoft.com/office/officeart/2005/8/layout/radial5"/>
    <dgm:cxn modelId="{EC432FF7-92B8-4239-B812-1EAD84DD26CA}" type="presParOf" srcId="{EAF390A3-745E-40A4-B6B1-DE60AF75B013}" destId="{195894D3-B763-499A-B65B-1C16ACDDFE83}" srcOrd="0" destOrd="0" presId="urn:microsoft.com/office/officeart/2005/8/layout/radial5"/>
    <dgm:cxn modelId="{AAAEE06B-7F53-4809-9E46-A5413852A010}" type="presParOf" srcId="{A9DCA541-D372-4413-B46C-4194BDA9E708}" destId="{BF7B86FD-6C05-449A-8C40-5CE9C4A00D78}" srcOrd="2" destOrd="0" presId="urn:microsoft.com/office/officeart/2005/8/layout/radial5"/>
    <dgm:cxn modelId="{2545FBCB-53E2-41E9-B7F4-2FA8BDB50C6A}" type="presParOf" srcId="{A9DCA541-D372-4413-B46C-4194BDA9E708}" destId="{E29445F8-AE4E-41E5-8965-FA6AC8437783}" srcOrd="3" destOrd="0" presId="urn:microsoft.com/office/officeart/2005/8/layout/radial5"/>
    <dgm:cxn modelId="{3A6C3E70-CBC8-4FC8-B5B8-567A7EA9290F}" type="presParOf" srcId="{E29445F8-AE4E-41E5-8965-FA6AC8437783}" destId="{12C87502-BB23-41DA-98AA-3BC0CA48D913}" srcOrd="0" destOrd="0" presId="urn:microsoft.com/office/officeart/2005/8/layout/radial5"/>
    <dgm:cxn modelId="{C581724B-7005-418A-9509-0B0F210FDB19}" type="presParOf" srcId="{A9DCA541-D372-4413-B46C-4194BDA9E708}" destId="{FEDA5BB1-D633-4227-A1BA-D1B5D5D1EFCB}" srcOrd="4" destOrd="0" presId="urn:microsoft.com/office/officeart/2005/8/layout/radial5"/>
    <dgm:cxn modelId="{F47738AB-226B-4FCD-80B4-9471D14CE137}" type="presParOf" srcId="{A9DCA541-D372-4413-B46C-4194BDA9E708}" destId="{12415255-2015-4661-95A7-0DD1197572F5}" srcOrd="5" destOrd="0" presId="urn:microsoft.com/office/officeart/2005/8/layout/radial5"/>
    <dgm:cxn modelId="{77253691-3473-4BDD-B7DD-E41D1CDF18D0}" type="presParOf" srcId="{12415255-2015-4661-95A7-0DD1197572F5}" destId="{9CC5F5CE-8A08-4AF4-8D81-096464A36757}" srcOrd="0" destOrd="0" presId="urn:microsoft.com/office/officeart/2005/8/layout/radial5"/>
    <dgm:cxn modelId="{EF62DBE0-D8AF-4F65-BD59-1AAB9AF9F5A5}" type="presParOf" srcId="{A9DCA541-D372-4413-B46C-4194BDA9E708}" destId="{FFED2AD1-A430-41C1-BEB9-7D47D858031E}" srcOrd="6" destOrd="0" presId="urn:microsoft.com/office/officeart/2005/8/layout/radial5"/>
    <dgm:cxn modelId="{28D86FD7-DD2C-4873-B2EE-F898A7E438D3}" type="presParOf" srcId="{A9DCA541-D372-4413-B46C-4194BDA9E708}" destId="{9FBD7D05-6221-44CD-81B3-45DCB5ECE2AB}" srcOrd="7" destOrd="0" presId="urn:microsoft.com/office/officeart/2005/8/layout/radial5"/>
    <dgm:cxn modelId="{AF12029C-84FE-4FBE-B13A-C0D97BF2CB9D}" type="presParOf" srcId="{9FBD7D05-6221-44CD-81B3-45DCB5ECE2AB}" destId="{ED152EF9-F744-4FED-8F5B-CB96C03834B6}" srcOrd="0" destOrd="0" presId="urn:microsoft.com/office/officeart/2005/8/layout/radial5"/>
    <dgm:cxn modelId="{89436560-7D33-4F67-8621-95546B353BF1}" type="presParOf" srcId="{A9DCA541-D372-4413-B46C-4194BDA9E708}" destId="{21E3686C-BF1A-431D-A009-FF28445D15A7}" srcOrd="8" destOrd="0" presId="urn:microsoft.com/office/officeart/2005/8/layout/radial5"/>
    <dgm:cxn modelId="{85A55B71-BC3C-4B9E-979D-F3C79E2F5652}" type="presParOf" srcId="{A9DCA541-D372-4413-B46C-4194BDA9E708}" destId="{C316331F-6679-4B0F-B8CB-ADFC8DDB11B2}" srcOrd="9" destOrd="0" presId="urn:microsoft.com/office/officeart/2005/8/layout/radial5"/>
    <dgm:cxn modelId="{34CA74C8-FBF6-4AD0-AC5E-017A330E004B}" type="presParOf" srcId="{C316331F-6679-4B0F-B8CB-ADFC8DDB11B2}" destId="{B86479B9-CD82-4E00-A6C3-0A9822129078}" srcOrd="0" destOrd="0" presId="urn:microsoft.com/office/officeart/2005/8/layout/radial5"/>
    <dgm:cxn modelId="{18248A20-FB6B-4977-8693-E6648B62D1AA}" type="presParOf" srcId="{A9DCA541-D372-4413-B46C-4194BDA9E708}" destId="{4B50D362-0F52-436E-8B8D-C332B0504B8B}" srcOrd="10" destOrd="0" presId="urn:microsoft.com/office/officeart/2005/8/layout/radial5"/>
    <dgm:cxn modelId="{E2775B6E-1E68-4091-B774-6CE078DE574C}" type="presParOf" srcId="{A9DCA541-D372-4413-B46C-4194BDA9E708}" destId="{F44E466B-A6E2-4F5B-A5D7-F0988DAFB9B3}" srcOrd="11" destOrd="0" presId="urn:microsoft.com/office/officeart/2005/8/layout/radial5"/>
    <dgm:cxn modelId="{954A717B-0E15-4F0F-8E55-8E8514EFE18C}" type="presParOf" srcId="{F44E466B-A6E2-4F5B-A5D7-F0988DAFB9B3}" destId="{3933CF03-E662-499F-BCF7-58F477180068}" srcOrd="0" destOrd="0" presId="urn:microsoft.com/office/officeart/2005/8/layout/radial5"/>
    <dgm:cxn modelId="{CA9CC7D3-6A10-4D3A-8DE5-24F8BE031FF2}" type="presParOf" srcId="{A9DCA541-D372-4413-B46C-4194BDA9E708}" destId="{AB9E83E9-3FFE-4757-B4CF-38BFC2237343}" srcOrd="12"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16BD2CFB-6D32-4A6E-9A7F-9A36D47964BD}" type="doc">
      <dgm:prSet loTypeId="urn:microsoft.com/office/officeart/2005/8/layout/pList2#1" loCatId="list" qsTypeId="urn:microsoft.com/office/officeart/2005/8/quickstyle/3d2" qsCatId="3D" csTypeId="urn:microsoft.com/office/officeart/2005/8/colors/colorful1#1" csCatId="colorful" phldr="1"/>
      <dgm:spPr/>
    </dgm:pt>
    <dgm:pt modelId="{5FF020E9-09EC-45D0-883B-D9C4C4C4930E}">
      <dgm:prSet phldrT="[Text]" custT="1"/>
      <dgm:spPr>
        <a:solidFill>
          <a:schemeClr val="accent1"/>
        </a:solidFill>
      </dgm:spPr>
      <dgm:t>
        <a:bodyPr/>
        <a:lstStyle/>
        <a:p>
          <a:pPr algn="ctr"/>
          <a:r>
            <a:rPr lang="en-US" sz="1300" b="1" dirty="0" smtClean="0">
              <a:latin typeface="Times New Roman" pitchFamily="18" charset="0"/>
              <a:cs typeface="Times New Roman" pitchFamily="18" charset="0"/>
            </a:rPr>
            <a:t>FOOD COLORS</a:t>
          </a:r>
        </a:p>
        <a:p>
          <a:pPr algn="l"/>
          <a:r>
            <a:rPr lang="en-US" sz="1400" b="0" dirty="0" smtClean="0">
              <a:latin typeface="Times New Roman" pitchFamily="18" charset="0"/>
              <a:cs typeface="Times New Roman" pitchFamily="18" charset="0"/>
            </a:rPr>
            <a:t>Beverages </a:t>
          </a:r>
        </a:p>
        <a:p>
          <a:pPr algn="l"/>
          <a:r>
            <a:rPr lang="en-US" sz="1400" b="0" dirty="0" smtClean="0">
              <a:latin typeface="Times New Roman" pitchFamily="18" charset="0"/>
              <a:cs typeface="Times New Roman" pitchFamily="18" charset="0"/>
            </a:rPr>
            <a:t>Jams</a:t>
          </a:r>
        </a:p>
        <a:p>
          <a:pPr algn="l"/>
          <a:r>
            <a:rPr lang="en-US" sz="1400" b="0" dirty="0" smtClean="0">
              <a:latin typeface="Times New Roman" pitchFamily="18" charset="0"/>
              <a:cs typeface="Times New Roman" pitchFamily="18" charset="0"/>
            </a:rPr>
            <a:t>Marmalade</a:t>
          </a:r>
        </a:p>
        <a:p>
          <a:pPr algn="l"/>
          <a:r>
            <a:rPr lang="en-US" sz="1400" b="0" dirty="0" smtClean="0">
              <a:latin typeface="Times New Roman" pitchFamily="18" charset="0"/>
              <a:cs typeface="Times New Roman" pitchFamily="18" charset="0"/>
            </a:rPr>
            <a:t>Juices </a:t>
          </a:r>
        </a:p>
        <a:p>
          <a:pPr algn="l"/>
          <a:r>
            <a:rPr lang="en-US" sz="1400" b="0" dirty="0" smtClean="0">
              <a:latin typeface="Times New Roman" pitchFamily="18" charset="0"/>
              <a:cs typeface="Times New Roman" pitchFamily="18" charset="0"/>
            </a:rPr>
            <a:t>Cakes</a:t>
          </a:r>
        </a:p>
        <a:p>
          <a:pPr algn="l"/>
          <a:r>
            <a:rPr lang="en-US" sz="1400" b="0" dirty="0" smtClean="0">
              <a:latin typeface="Times New Roman" pitchFamily="18" charset="0"/>
              <a:cs typeface="Times New Roman" pitchFamily="18" charset="0"/>
            </a:rPr>
            <a:t>Biscuits</a:t>
          </a:r>
        </a:p>
        <a:p>
          <a:pPr algn="l"/>
          <a:r>
            <a:rPr lang="en-US" sz="1400" b="0" dirty="0" smtClean="0">
              <a:latin typeface="Times New Roman" pitchFamily="18" charset="0"/>
              <a:cs typeface="Times New Roman" pitchFamily="18" charset="0"/>
            </a:rPr>
            <a:t> Popcorns </a:t>
          </a:r>
        </a:p>
        <a:p>
          <a:pPr algn="l"/>
          <a:r>
            <a:rPr lang="en-US" sz="1400" b="0" dirty="0" smtClean="0">
              <a:latin typeface="Times New Roman" pitchFamily="18" charset="0"/>
              <a:cs typeface="Times New Roman" pitchFamily="18" charset="0"/>
            </a:rPr>
            <a:t>Confectionery </a:t>
          </a:r>
        </a:p>
        <a:p>
          <a:pPr algn="l"/>
          <a:r>
            <a:rPr lang="en-US" sz="1400" b="1" dirty="0" smtClean="0">
              <a:latin typeface="Times New Roman" pitchFamily="18" charset="0"/>
              <a:cs typeface="Times New Roman" pitchFamily="18" charset="0"/>
            </a:rPr>
            <a:t> </a:t>
          </a:r>
          <a:endParaRPr lang="en-US" sz="1400" b="1" dirty="0">
            <a:latin typeface="Times New Roman" pitchFamily="18" charset="0"/>
            <a:cs typeface="Times New Roman" pitchFamily="18" charset="0"/>
          </a:endParaRPr>
        </a:p>
      </dgm:t>
    </dgm:pt>
    <dgm:pt modelId="{99E0A0AC-BBF4-4D80-842A-4583CE95EAB9}" type="parTrans" cxnId="{6FB4961E-9BCF-4678-BE6D-86C423E6EEA7}">
      <dgm:prSet/>
      <dgm:spPr/>
      <dgm:t>
        <a:bodyPr/>
        <a:lstStyle/>
        <a:p>
          <a:endParaRPr lang="en-US"/>
        </a:p>
      </dgm:t>
    </dgm:pt>
    <dgm:pt modelId="{E0629AE6-8251-49B7-9ED8-0A9262C29276}" type="sibTrans" cxnId="{6FB4961E-9BCF-4678-BE6D-86C423E6EEA7}">
      <dgm:prSet/>
      <dgm:spPr/>
      <dgm:t>
        <a:bodyPr/>
        <a:lstStyle/>
        <a:p>
          <a:endParaRPr lang="en-US"/>
        </a:p>
      </dgm:t>
    </dgm:pt>
    <dgm:pt modelId="{83202828-0F97-4834-AFD8-4D1948D327C7}">
      <dgm:prSet phldrT="[Text]" custT="1"/>
      <dgm:spPr/>
      <dgm:t>
        <a:bodyPr/>
        <a:lstStyle/>
        <a:p>
          <a:pPr algn="ctr"/>
          <a:r>
            <a:rPr lang="en-US" sz="1300" b="1" dirty="0" smtClean="0">
              <a:latin typeface="Times New Roman" pitchFamily="18" charset="0"/>
              <a:cs typeface="Times New Roman" pitchFamily="18" charset="0"/>
            </a:rPr>
            <a:t>DAIRY PRODUCTS</a:t>
          </a:r>
        </a:p>
        <a:p>
          <a:pPr algn="l"/>
          <a:r>
            <a:rPr lang="en-US" sz="1400" b="0" dirty="0" smtClean="0">
              <a:latin typeface="Times New Roman" pitchFamily="18" charset="0"/>
              <a:cs typeface="Times New Roman" pitchFamily="18" charset="0"/>
            </a:rPr>
            <a:t>Butter </a:t>
          </a:r>
        </a:p>
        <a:p>
          <a:pPr algn="l"/>
          <a:r>
            <a:rPr lang="en-US" sz="1400" b="0" dirty="0" smtClean="0">
              <a:latin typeface="Times New Roman" pitchFamily="18" charset="0"/>
              <a:cs typeface="Times New Roman" pitchFamily="18" charset="0"/>
            </a:rPr>
            <a:t>Margarine</a:t>
          </a:r>
        </a:p>
        <a:p>
          <a:pPr algn="l"/>
          <a:r>
            <a:rPr lang="en-US" sz="1400" b="0" dirty="0" smtClean="0">
              <a:latin typeface="Times New Roman" pitchFamily="18" charset="0"/>
              <a:cs typeface="Times New Roman" pitchFamily="18" charset="0"/>
            </a:rPr>
            <a:t>Cheese </a:t>
          </a:r>
        </a:p>
        <a:p>
          <a:pPr algn="l"/>
          <a:r>
            <a:rPr lang="en-US" sz="1400" b="0" dirty="0" smtClean="0">
              <a:latin typeface="Times New Roman" pitchFamily="18" charset="0"/>
              <a:cs typeface="Times New Roman" pitchFamily="18" charset="0"/>
            </a:rPr>
            <a:t>Yogurts </a:t>
          </a:r>
        </a:p>
        <a:p>
          <a:pPr algn="l"/>
          <a:r>
            <a:rPr lang="en-US" sz="1400" b="0" dirty="0" smtClean="0">
              <a:latin typeface="Times New Roman" pitchFamily="18" charset="0"/>
              <a:cs typeface="Times New Roman" pitchFamily="18" charset="0"/>
            </a:rPr>
            <a:t>Ice Creams </a:t>
          </a:r>
        </a:p>
        <a:p>
          <a:pPr algn="l"/>
          <a:r>
            <a:rPr lang="en-US" sz="1400" b="0" dirty="0" smtClean="0">
              <a:latin typeface="Times New Roman" pitchFamily="18" charset="0"/>
              <a:cs typeface="Times New Roman" pitchFamily="18" charset="0"/>
            </a:rPr>
            <a:t>Other  Dairy Products</a:t>
          </a:r>
        </a:p>
      </dgm:t>
    </dgm:pt>
    <dgm:pt modelId="{761C0EA8-131F-45CF-999B-37242E186A81}" type="parTrans" cxnId="{C7D0736F-67AF-4476-8A9C-E4192F45E4BE}">
      <dgm:prSet/>
      <dgm:spPr/>
      <dgm:t>
        <a:bodyPr/>
        <a:lstStyle/>
        <a:p>
          <a:endParaRPr lang="en-US"/>
        </a:p>
      </dgm:t>
    </dgm:pt>
    <dgm:pt modelId="{9BACAF50-8AD8-48E4-AFA2-744907317890}" type="sibTrans" cxnId="{C7D0736F-67AF-4476-8A9C-E4192F45E4BE}">
      <dgm:prSet/>
      <dgm:spPr/>
      <dgm:t>
        <a:bodyPr/>
        <a:lstStyle/>
        <a:p>
          <a:endParaRPr lang="en-US"/>
        </a:p>
      </dgm:t>
    </dgm:pt>
    <dgm:pt modelId="{4E7E0642-E70D-423B-BAC7-5944136725D0}">
      <dgm:prSet phldrT="[Text]" custT="1"/>
      <dgm:spPr>
        <a:solidFill>
          <a:srgbClr val="00B0F0"/>
        </a:solidFill>
      </dgm:spPr>
      <dgm:t>
        <a:bodyPr/>
        <a:lstStyle/>
        <a:p>
          <a:pPr algn="ctr">
            <a:spcAft>
              <a:spcPts val="0"/>
            </a:spcAft>
          </a:pPr>
          <a:r>
            <a:rPr lang="en-US" sz="1300" b="1" dirty="0" smtClean="0">
              <a:latin typeface="Times New Roman" pitchFamily="18" charset="0"/>
              <a:cs typeface="Times New Roman" pitchFamily="18" charset="0"/>
            </a:rPr>
            <a:t>NUTRACEUTICAL </a:t>
          </a:r>
        </a:p>
        <a:p>
          <a:pPr algn="ctr">
            <a:spcAft>
              <a:spcPts val="0"/>
            </a:spcAft>
          </a:pPr>
          <a:r>
            <a:rPr lang="en-US" sz="1300" b="1" dirty="0" smtClean="0">
              <a:latin typeface="Times New Roman" pitchFamily="18" charset="0"/>
              <a:cs typeface="Times New Roman" pitchFamily="18" charset="0"/>
            </a:rPr>
            <a:t>PRODUCTS </a:t>
          </a:r>
        </a:p>
        <a:p>
          <a:pPr algn="l">
            <a:spcAft>
              <a:spcPct val="35000"/>
            </a:spcAft>
          </a:pPr>
          <a:r>
            <a:rPr lang="en-US" sz="1400" dirty="0" smtClean="0">
              <a:latin typeface="Times New Roman" pitchFamily="18" charset="0"/>
              <a:cs typeface="Times New Roman" pitchFamily="18" charset="0"/>
            </a:rPr>
            <a:t>Dietary Supplements </a:t>
          </a:r>
        </a:p>
        <a:p>
          <a:pPr algn="l">
            <a:spcAft>
              <a:spcPct val="35000"/>
            </a:spcAft>
          </a:pPr>
          <a:r>
            <a:rPr lang="en-US" sz="1400" dirty="0" smtClean="0">
              <a:latin typeface="Times New Roman" pitchFamily="18" charset="0"/>
              <a:cs typeface="Times New Roman" pitchFamily="18" charset="0"/>
            </a:rPr>
            <a:t>Functional Foods</a:t>
          </a:r>
          <a:endParaRPr lang="en-US" sz="1400" dirty="0">
            <a:latin typeface="Times New Roman" pitchFamily="18" charset="0"/>
            <a:cs typeface="Times New Roman" pitchFamily="18" charset="0"/>
          </a:endParaRPr>
        </a:p>
      </dgm:t>
    </dgm:pt>
    <dgm:pt modelId="{6893EBAB-F1E2-49B4-8E10-5D750EDE335E}" type="parTrans" cxnId="{A9924E88-0FBC-4C9E-935D-6D3D4D7CFAD4}">
      <dgm:prSet/>
      <dgm:spPr/>
      <dgm:t>
        <a:bodyPr/>
        <a:lstStyle/>
        <a:p>
          <a:endParaRPr lang="en-US"/>
        </a:p>
      </dgm:t>
    </dgm:pt>
    <dgm:pt modelId="{887F8961-2766-4931-9269-5245D2DB0DFD}" type="sibTrans" cxnId="{A9924E88-0FBC-4C9E-935D-6D3D4D7CFAD4}">
      <dgm:prSet/>
      <dgm:spPr/>
      <dgm:t>
        <a:bodyPr/>
        <a:lstStyle/>
        <a:p>
          <a:endParaRPr lang="en-US"/>
        </a:p>
      </dgm:t>
    </dgm:pt>
    <dgm:pt modelId="{053507F2-6B30-467D-870F-30CE812FCA47}">
      <dgm:prSet custT="1"/>
      <dgm:spPr/>
      <dgm:t>
        <a:bodyPr/>
        <a:lstStyle/>
        <a:p>
          <a:pPr algn="ctr"/>
          <a:r>
            <a:rPr lang="en-US" sz="1400" b="1" dirty="0" smtClean="0">
              <a:latin typeface="Times New Roman" pitchFamily="18" charset="0"/>
              <a:cs typeface="Times New Roman" pitchFamily="18" charset="0"/>
            </a:rPr>
            <a:t>AQUA FEEDS</a:t>
          </a:r>
        </a:p>
        <a:p>
          <a:pPr algn="l"/>
          <a:r>
            <a:rPr lang="en-US" sz="1400" b="0" dirty="0" smtClean="0">
              <a:latin typeface="Times New Roman" pitchFamily="18" charset="0"/>
              <a:cs typeface="Times New Roman" pitchFamily="18" charset="0"/>
            </a:rPr>
            <a:t>Fish Feed</a:t>
          </a:r>
        </a:p>
        <a:p>
          <a:pPr algn="l"/>
          <a:r>
            <a:rPr lang="en-US" sz="1400" b="0" dirty="0" smtClean="0">
              <a:latin typeface="Times New Roman" pitchFamily="18" charset="0"/>
              <a:cs typeface="Times New Roman" pitchFamily="18" charset="0"/>
            </a:rPr>
            <a:t>Prawn Feeds</a:t>
          </a:r>
        </a:p>
        <a:p>
          <a:pPr algn="l"/>
          <a:r>
            <a:rPr lang="en-US" sz="1400" b="0" dirty="0" smtClean="0">
              <a:latin typeface="Times New Roman" pitchFamily="18" charset="0"/>
              <a:cs typeface="Times New Roman" pitchFamily="18" charset="0"/>
            </a:rPr>
            <a:t>Crustacean Feeds </a:t>
          </a:r>
        </a:p>
        <a:p>
          <a:pPr algn="l"/>
          <a:endParaRPr lang="en-US" sz="1400" b="1" dirty="0" smtClean="0">
            <a:latin typeface="Times New Roman" pitchFamily="18" charset="0"/>
            <a:cs typeface="Times New Roman" pitchFamily="18" charset="0"/>
          </a:endParaRPr>
        </a:p>
        <a:p>
          <a:pPr algn="l"/>
          <a:endParaRPr lang="en-US" sz="1400" b="1" dirty="0" smtClean="0">
            <a:latin typeface="Times New Roman" pitchFamily="18" charset="0"/>
            <a:cs typeface="Times New Roman" pitchFamily="18" charset="0"/>
          </a:endParaRPr>
        </a:p>
        <a:p>
          <a:pPr algn="l"/>
          <a:r>
            <a:rPr lang="en-US" sz="1400" b="1" dirty="0" smtClean="0">
              <a:latin typeface="Times New Roman" pitchFamily="18" charset="0"/>
              <a:cs typeface="Times New Roman" pitchFamily="18" charset="0"/>
            </a:rPr>
            <a:t> </a:t>
          </a:r>
        </a:p>
        <a:p>
          <a:pPr algn="l"/>
          <a:endParaRPr lang="en-US" sz="1400" dirty="0"/>
        </a:p>
      </dgm:t>
    </dgm:pt>
    <dgm:pt modelId="{4DABF2C9-D09B-4D23-9EE6-AFD0A6EE09A7}" type="parTrans" cxnId="{2EB352D7-3706-4FF7-B298-89EC3F547591}">
      <dgm:prSet/>
      <dgm:spPr/>
      <dgm:t>
        <a:bodyPr/>
        <a:lstStyle/>
        <a:p>
          <a:endParaRPr lang="en-US"/>
        </a:p>
      </dgm:t>
    </dgm:pt>
    <dgm:pt modelId="{3DCC8175-57CF-4CE1-B505-96001D9EC833}" type="sibTrans" cxnId="{2EB352D7-3706-4FF7-B298-89EC3F547591}">
      <dgm:prSet/>
      <dgm:spPr/>
      <dgm:t>
        <a:bodyPr/>
        <a:lstStyle/>
        <a:p>
          <a:endParaRPr lang="en-US"/>
        </a:p>
      </dgm:t>
    </dgm:pt>
    <dgm:pt modelId="{DB3D142F-81FC-454B-8919-1B8304929046}">
      <dgm:prSet custT="1"/>
      <dgm:spPr/>
      <dgm:t>
        <a:bodyPr/>
        <a:lstStyle/>
        <a:p>
          <a:pPr algn="ctr"/>
          <a:r>
            <a:rPr lang="en-US" sz="1300" b="1" dirty="0" smtClean="0">
              <a:latin typeface="Times New Roman" pitchFamily="18" charset="0"/>
              <a:cs typeface="Times New Roman" pitchFamily="18" charset="0"/>
            </a:rPr>
            <a:t>PHARMA PRODUCTS</a:t>
          </a:r>
        </a:p>
        <a:p>
          <a:pPr algn="l"/>
          <a:r>
            <a:rPr lang="en-US" sz="1400" b="0" dirty="0" smtClean="0">
              <a:latin typeface="Times New Roman" pitchFamily="18" charset="0"/>
              <a:cs typeface="Times New Roman" pitchFamily="18" charset="0"/>
            </a:rPr>
            <a:t>Soft Gel Capsules </a:t>
          </a:r>
        </a:p>
        <a:p>
          <a:pPr algn="l"/>
          <a:r>
            <a:rPr lang="en-US" sz="1400" b="0" dirty="0" smtClean="0">
              <a:latin typeface="Times New Roman" pitchFamily="18" charset="0"/>
              <a:cs typeface="Times New Roman" pitchFamily="18" charset="0"/>
            </a:rPr>
            <a:t>Syrups</a:t>
          </a:r>
        </a:p>
        <a:p>
          <a:pPr algn="l"/>
          <a:r>
            <a:rPr lang="en-US" sz="1400" b="0" dirty="0" smtClean="0">
              <a:latin typeface="Times New Roman" pitchFamily="18" charset="0"/>
              <a:cs typeface="Times New Roman" pitchFamily="18" charset="0"/>
            </a:rPr>
            <a:t>Tablets </a:t>
          </a:r>
        </a:p>
        <a:p>
          <a:pPr algn="l"/>
          <a:r>
            <a:rPr lang="en-US" sz="1400" b="0" dirty="0" smtClean="0">
              <a:latin typeface="Times New Roman" pitchFamily="18" charset="0"/>
              <a:cs typeface="Times New Roman" pitchFamily="18" charset="0"/>
            </a:rPr>
            <a:t>Etc., </a:t>
          </a:r>
        </a:p>
      </dgm:t>
    </dgm:pt>
    <dgm:pt modelId="{9B1F38CC-3D74-4030-AC40-8C6D776A402F}" type="parTrans" cxnId="{4576AC15-F9DA-41BE-A40F-68B3A80C5B5E}">
      <dgm:prSet/>
      <dgm:spPr/>
      <dgm:t>
        <a:bodyPr/>
        <a:lstStyle/>
        <a:p>
          <a:endParaRPr lang="en-US"/>
        </a:p>
      </dgm:t>
    </dgm:pt>
    <dgm:pt modelId="{768A93CA-6779-46D4-8896-74E8B9B88175}" type="sibTrans" cxnId="{4576AC15-F9DA-41BE-A40F-68B3A80C5B5E}">
      <dgm:prSet/>
      <dgm:spPr/>
      <dgm:t>
        <a:bodyPr/>
        <a:lstStyle/>
        <a:p>
          <a:endParaRPr lang="en-US"/>
        </a:p>
      </dgm:t>
    </dgm:pt>
    <dgm:pt modelId="{877A32E6-B025-4FAA-AEA1-49ECD8886186}">
      <dgm:prSet custT="1"/>
      <dgm:spPr/>
      <dgm:t>
        <a:bodyPr/>
        <a:lstStyle/>
        <a:p>
          <a:pPr algn="ctr"/>
          <a:r>
            <a:rPr lang="en-US" sz="1400" b="1" dirty="0" smtClean="0">
              <a:latin typeface="Times New Roman" pitchFamily="18" charset="0"/>
              <a:cs typeface="Times New Roman" pitchFamily="18" charset="0"/>
            </a:rPr>
            <a:t>PET</a:t>
          </a:r>
          <a:r>
            <a:rPr lang="en-US" sz="1400" b="1" baseline="0" dirty="0" smtClean="0">
              <a:latin typeface="Times New Roman" pitchFamily="18" charset="0"/>
              <a:cs typeface="Times New Roman" pitchFamily="18" charset="0"/>
            </a:rPr>
            <a:t> FOODS</a:t>
          </a:r>
        </a:p>
        <a:p>
          <a:pPr algn="l"/>
          <a:r>
            <a:rPr lang="en-US" sz="1400" b="0" dirty="0" smtClean="0">
              <a:latin typeface="Times New Roman" pitchFamily="18" charset="0"/>
              <a:cs typeface="Times New Roman" pitchFamily="18" charset="0"/>
            </a:rPr>
            <a:t>Poultry Feed</a:t>
          </a:r>
        </a:p>
        <a:p>
          <a:pPr algn="l"/>
          <a:r>
            <a:rPr lang="en-US" sz="1400" b="0" dirty="0" smtClean="0">
              <a:latin typeface="Times New Roman" pitchFamily="18" charset="0"/>
              <a:cs typeface="Times New Roman" pitchFamily="18" charset="0"/>
            </a:rPr>
            <a:t>Cattle Feed</a:t>
          </a:r>
        </a:p>
        <a:p>
          <a:pPr algn="l"/>
          <a:r>
            <a:rPr lang="en-US" sz="1400" b="0" dirty="0" smtClean="0">
              <a:latin typeface="Times New Roman" pitchFamily="18" charset="0"/>
              <a:cs typeface="Times New Roman" pitchFamily="18" charset="0"/>
            </a:rPr>
            <a:t>Horse Feed</a:t>
          </a:r>
        </a:p>
        <a:p>
          <a:pPr algn="l"/>
          <a:r>
            <a:rPr lang="en-US" sz="1400" b="0" dirty="0" smtClean="0">
              <a:latin typeface="Times New Roman" pitchFamily="18" charset="0"/>
              <a:cs typeface="Times New Roman" pitchFamily="18" charset="0"/>
            </a:rPr>
            <a:t>Large animal feed</a:t>
          </a:r>
        </a:p>
        <a:p>
          <a:pPr algn="l"/>
          <a:r>
            <a:rPr lang="en-US" sz="1400" b="0" dirty="0" smtClean="0">
              <a:latin typeface="Times New Roman" pitchFamily="18" charset="0"/>
              <a:cs typeface="Times New Roman" pitchFamily="18" charset="0"/>
            </a:rPr>
            <a:t>Bird Feeds </a:t>
          </a:r>
        </a:p>
        <a:p>
          <a:pPr algn="l"/>
          <a:r>
            <a:rPr lang="en-US" sz="1400" b="0" dirty="0" smtClean="0">
              <a:latin typeface="Times New Roman" pitchFamily="18" charset="0"/>
              <a:cs typeface="Times New Roman" pitchFamily="18" charset="0"/>
            </a:rPr>
            <a:t>Small Animal Feed </a:t>
          </a:r>
        </a:p>
        <a:p>
          <a:pPr algn="l"/>
          <a:endParaRPr lang="en-US" sz="1400" b="0" dirty="0" smtClean="0">
            <a:latin typeface="Times New Roman" pitchFamily="18" charset="0"/>
            <a:cs typeface="Times New Roman" pitchFamily="18" charset="0"/>
          </a:endParaRPr>
        </a:p>
        <a:p>
          <a:pPr algn="l"/>
          <a:endParaRPr lang="en-US" sz="1400" b="0" dirty="0">
            <a:latin typeface="Times New Roman" pitchFamily="18" charset="0"/>
            <a:cs typeface="Times New Roman" pitchFamily="18" charset="0"/>
          </a:endParaRPr>
        </a:p>
      </dgm:t>
    </dgm:pt>
    <dgm:pt modelId="{704FB3F9-2DB9-4E58-8FDA-F635EE89296E}" type="parTrans" cxnId="{F68ADBDE-8931-4EFB-8087-F544564B1E2B}">
      <dgm:prSet/>
      <dgm:spPr/>
      <dgm:t>
        <a:bodyPr/>
        <a:lstStyle/>
        <a:p>
          <a:endParaRPr lang="en-US"/>
        </a:p>
      </dgm:t>
    </dgm:pt>
    <dgm:pt modelId="{4F8EA076-8F5A-4E8C-A7B9-FBE282C2A555}" type="sibTrans" cxnId="{F68ADBDE-8931-4EFB-8087-F544564B1E2B}">
      <dgm:prSet/>
      <dgm:spPr/>
      <dgm:t>
        <a:bodyPr/>
        <a:lstStyle/>
        <a:p>
          <a:endParaRPr lang="en-US"/>
        </a:p>
      </dgm:t>
    </dgm:pt>
    <dgm:pt modelId="{EEB03D9E-6617-41CB-8CDB-45FF2899F86D}">
      <dgm:prSet custT="1"/>
      <dgm:spPr/>
      <dgm:t>
        <a:bodyPr/>
        <a:lstStyle/>
        <a:p>
          <a:pPr algn="l"/>
          <a:r>
            <a:rPr lang="en-US" sz="1300" b="1" dirty="0" smtClean="0">
              <a:latin typeface="Times New Roman" pitchFamily="18" charset="0"/>
              <a:cs typeface="Times New Roman" pitchFamily="18" charset="0"/>
            </a:rPr>
            <a:t>COSMETICPRODUCTS</a:t>
          </a:r>
        </a:p>
        <a:p>
          <a:pPr algn="l"/>
          <a:r>
            <a:rPr lang="en-US" sz="1400" b="1" dirty="0" smtClean="0">
              <a:latin typeface="Times New Roman" pitchFamily="18" charset="0"/>
              <a:cs typeface="Times New Roman" pitchFamily="18" charset="0"/>
            </a:rPr>
            <a:t> </a:t>
          </a:r>
          <a:r>
            <a:rPr lang="en-US" sz="1400" b="0" dirty="0" smtClean="0">
              <a:latin typeface="Times New Roman" pitchFamily="18" charset="0"/>
              <a:cs typeface="Times New Roman" pitchFamily="18" charset="0"/>
            </a:rPr>
            <a:t>Faces wash </a:t>
          </a:r>
        </a:p>
        <a:p>
          <a:pPr algn="l"/>
          <a:r>
            <a:rPr lang="en-US" sz="1400" b="0" dirty="0" smtClean="0">
              <a:latin typeface="Times New Roman" pitchFamily="18" charset="0"/>
              <a:cs typeface="Times New Roman" pitchFamily="18" charset="0"/>
            </a:rPr>
            <a:t> Creams </a:t>
          </a:r>
        </a:p>
        <a:p>
          <a:pPr algn="l"/>
          <a:r>
            <a:rPr lang="en-US" sz="1400" b="0" dirty="0" smtClean="0">
              <a:latin typeface="Times New Roman" pitchFamily="18" charset="0"/>
              <a:cs typeface="Times New Roman" pitchFamily="18" charset="0"/>
            </a:rPr>
            <a:t> Lotions </a:t>
          </a:r>
        </a:p>
        <a:p>
          <a:pPr algn="l"/>
          <a:r>
            <a:rPr lang="en-US" sz="1400" b="0" dirty="0" smtClean="0">
              <a:latin typeface="Times New Roman" pitchFamily="18" charset="0"/>
              <a:cs typeface="Times New Roman" pitchFamily="18" charset="0"/>
            </a:rPr>
            <a:t> Soaps </a:t>
          </a:r>
        </a:p>
        <a:p>
          <a:pPr algn="l"/>
          <a:r>
            <a:rPr lang="en-US" sz="1400" b="0" dirty="0" smtClean="0">
              <a:latin typeface="Times New Roman" pitchFamily="18" charset="0"/>
              <a:cs typeface="Times New Roman" pitchFamily="18" charset="0"/>
            </a:rPr>
            <a:t>Sun Screens </a:t>
          </a:r>
          <a:r>
            <a:rPr lang="en-US" sz="1300" b="0" dirty="0" smtClean="0">
              <a:latin typeface="Times New Roman" pitchFamily="18" charset="0"/>
              <a:cs typeface="Times New Roman" pitchFamily="18" charset="0"/>
            </a:rPr>
            <a:t> </a:t>
          </a:r>
          <a:endParaRPr lang="en-US" sz="1300" b="0" dirty="0">
            <a:latin typeface="Times New Roman" pitchFamily="18" charset="0"/>
            <a:cs typeface="Times New Roman" pitchFamily="18" charset="0"/>
          </a:endParaRPr>
        </a:p>
      </dgm:t>
    </dgm:pt>
    <dgm:pt modelId="{ED0C0A70-90B2-453C-9556-F9C37FA30B77}" type="parTrans" cxnId="{A4D9B2A7-1E2D-428E-AD81-601FAA768D02}">
      <dgm:prSet/>
      <dgm:spPr/>
      <dgm:t>
        <a:bodyPr/>
        <a:lstStyle/>
        <a:p>
          <a:endParaRPr lang="en-US"/>
        </a:p>
      </dgm:t>
    </dgm:pt>
    <dgm:pt modelId="{6A2E1BDA-0FD6-4FC6-8138-26020F2E7A65}" type="sibTrans" cxnId="{A4D9B2A7-1E2D-428E-AD81-601FAA768D02}">
      <dgm:prSet/>
      <dgm:spPr/>
      <dgm:t>
        <a:bodyPr/>
        <a:lstStyle/>
        <a:p>
          <a:endParaRPr lang="en-US"/>
        </a:p>
      </dgm:t>
    </dgm:pt>
    <dgm:pt modelId="{CDBFA651-F14F-48AD-B546-42DF517D8810}" type="pres">
      <dgm:prSet presAssocID="{16BD2CFB-6D32-4A6E-9A7F-9A36D47964BD}" presName="Name0" presStyleCnt="0">
        <dgm:presLayoutVars>
          <dgm:dir/>
          <dgm:resizeHandles val="exact"/>
        </dgm:presLayoutVars>
      </dgm:prSet>
      <dgm:spPr/>
    </dgm:pt>
    <dgm:pt modelId="{E2FB27CA-55AB-4030-8559-E1F29B921E1A}" type="pres">
      <dgm:prSet presAssocID="{16BD2CFB-6D32-4A6E-9A7F-9A36D47964BD}" presName="bkgdShp" presStyleLbl="alignAccFollowNode1" presStyleIdx="0" presStyleCnt="1"/>
      <dgm:spPr/>
    </dgm:pt>
    <dgm:pt modelId="{1DBD791F-6239-4726-A1D3-6EC4AF13E2CF}" type="pres">
      <dgm:prSet presAssocID="{16BD2CFB-6D32-4A6E-9A7F-9A36D47964BD}" presName="linComp" presStyleCnt="0"/>
      <dgm:spPr/>
    </dgm:pt>
    <dgm:pt modelId="{87E71799-833F-4374-A213-6E5F83474F88}" type="pres">
      <dgm:prSet presAssocID="{5FF020E9-09EC-45D0-883B-D9C4C4C4930E}" presName="compNode" presStyleCnt="0"/>
      <dgm:spPr/>
    </dgm:pt>
    <dgm:pt modelId="{52632326-C2EA-43A6-90C2-D5D84E80B65D}" type="pres">
      <dgm:prSet presAssocID="{5FF020E9-09EC-45D0-883B-D9C4C4C4930E}" presName="node" presStyleLbl="node1" presStyleIdx="0" presStyleCnt="7" custScaleX="113638">
        <dgm:presLayoutVars>
          <dgm:bulletEnabled val="1"/>
        </dgm:presLayoutVars>
      </dgm:prSet>
      <dgm:spPr/>
      <dgm:t>
        <a:bodyPr/>
        <a:lstStyle/>
        <a:p>
          <a:endParaRPr lang="en-US"/>
        </a:p>
      </dgm:t>
    </dgm:pt>
    <dgm:pt modelId="{20733818-3DEA-4566-9D5B-DEC5B39E423D}" type="pres">
      <dgm:prSet presAssocID="{5FF020E9-09EC-45D0-883B-D9C4C4C4930E}" presName="invisiNode" presStyleLbl="node1" presStyleIdx="0" presStyleCnt="7"/>
      <dgm:spPr/>
    </dgm:pt>
    <dgm:pt modelId="{9ABBD047-3C03-4D64-AD55-F54C27DB4AFD}" type="pres">
      <dgm:prSet presAssocID="{5FF020E9-09EC-45D0-883B-D9C4C4C4930E}" presName="imagNode" presStyleLbl="fgImgPlace1" presStyleIdx="0" presStyleCnt="7"/>
      <dgm:spPr>
        <a:blipFill rotWithShape="0">
          <a:blip xmlns:r="http://schemas.openxmlformats.org/officeDocument/2006/relationships" r:embed="rId1"/>
          <a:stretch>
            <a:fillRect/>
          </a:stretch>
        </a:blipFill>
      </dgm:spPr>
    </dgm:pt>
    <dgm:pt modelId="{684AAD20-792E-412E-8CC6-EFFDDAFA4211}" type="pres">
      <dgm:prSet presAssocID="{E0629AE6-8251-49B7-9ED8-0A9262C29276}" presName="sibTrans" presStyleLbl="sibTrans2D1" presStyleIdx="0" presStyleCnt="0"/>
      <dgm:spPr/>
      <dgm:t>
        <a:bodyPr/>
        <a:lstStyle/>
        <a:p>
          <a:endParaRPr lang="en-US"/>
        </a:p>
      </dgm:t>
    </dgm:pt>
    <dgm:pt modelId="{A18C8867-9B71-4AD4-B308-566D34E616EF}" type="pres">
      <dgm:prSet presAssocID="{83202828-0F97-4834-AFD8-4D1948D327C7}" presName="compNode" presStyleCnt="0"/>
      <dgm:spPr/>
    </dgm:pt>
    <dgm:pt modelId="{4098EEF1-B407-4565-8479-10E8A7455A65}" type="pres">
      <dgm:prSet presAssocID="{83202828-0F97-4834-AFD8-4D1948D327C7}" presName="node" presStyleLbl="node1" presStyleIdx="1" presStyleCnt="7">
        <dgm:presLayoutVars>
          <dgm:bulletEnabled val="1"/>
        </dgm:presLayoutVars>
      </dgm:prSet>
      <dgm:spPr/>
      <dgm:t>
        <a:bodyPr/>
        <a:lstStyle/>
        <a:p>
          <a:endParaRPr lang="en-US"/>
        </a:p>
      </dgm:t>
    </dgm:pt>
    <dgm:pt modelId="{379AA237-E55D-46F6-833F-DCD5776011C2}" type="pres">
      <dgm:prSet presAssocID="{83202828-0F97-4834-AFD8-4D1948D327C7}" presName="invisiNode" presStyleLbl="node1" presStyleIdx="1" presStyleCnt="7"/>
      <dgm:spPr/>
    </dgm:pt>
    <dgm:pt modelId="{33749FC7-CD3C-4725-9316-DD895479B56B}" type="pres">
      <dgm:prSet presAssocID="{83202828-0F97-4834-AFD8-4D1948D327C7}" presName="imagNode" presStyleLbl="fgImgPlace1" presStyleIdx="1" presStyleCnt="7"/>
      <dgm:spPr>
        <a:blipFill rotWithShape="0">
          <a:blip xmlns:r="http://schemas.openxmlformats.org/officeDocument/2006/relationships" r:embed="rId2"/>
          <a:stretch>
            <a:fillRect/>
          </a:stretch>
        </a:blipFill>
      </dgm:spPr>
    </dgm:pt>
    <dgm:pt modelId="{C81326D3-B835-4625-AAD9-C89B03A3EB63}" type="pres">
      <dgm:prSet presAssocID="{9BACAF50-8AD8-48E4-AFA2-744907317890}" presName="sibTrans" presStyleLbl="sibTrans2D1" presStyleIdx="0" presStyleCnt="0"/>
      <dgm:spPr/>
      <dgm:t>
        <a:bodyPr/>
        <a:lstStyle/>
        <a:p>
          <a:endParaRPr lang="en-US"/>
        </a:p>
      </dgm:t>
    </dgm:pt>
    <dgm:pt modelId="{3C935F24-EB1C-4E28-914D-F0621CB6E33A}" type="pres">
      <dgm:prSet presAssocID="{053507F2-6B30-467D-870F-30CE812FCA47}" presName="compNode" presStyleCnt="0"/>
      <dgm:spPr/>
    </dgm:pt>
    <dgm:pt modelId="{243B8C92-15BF-4BCA-9409-282442CBFE13}" type="pres">
      <dgm:prSet presAssocID="{053507F2-6B30-467D-870F-30CE812FCA47}" presName="node" presStyleLbl="node1" presStyleIdx="2" presStyleCnt="7" custLinFactNeighborX="7447" custLinFactNeighborY="-1074">
        <dgm:presLayoutVars>
          <dgm:bulletEnabled val="1"/>
        </dgm:presLayoutVars>
      </dgm:prSet>
      <dgm:spPr/>
      <dgm:t>
        <a:bodyPr/>
        <a:lstStyle/>
        <a:p>
          <a:endParaRPr lang="en-US"/>
        </a:p>
      </dgm:t>
    </dgm:pt>
    <dgm:pt modelId="{362D9202-94C8-426F-9142-ED72BA4A8BD8}" type="pres">
      <dgm:prSet presAssocID="{053507F2-6B30-467D-870F-30CE812FCA47}" presName="invisiNode" presStyleLbl="node1" presStyleIdx="2" presStyleCnt="7"/>
      <dgm:spPr/>
    </dgm:pt>
    <dgm:pt modelId="{48D746F6-3B12-474D-B357-E30A6396D879}" type="pres">
      <dgm:prSet presAssocID="{053507F2-6B30-467D-870F-30CE812FCA47}" presName="imagNode" presStyleLbl="fgImgPlace1" presStyleIdx="2" presStyleCnt="7"/>
      <dgm:spPr>
        <a:blipFill rotWithShape="0">
          <a:blip xmlns:r="http://schemas.openxmlformats.org/officeDocument/2006/relationships" r:embed="rId3"/>
          <a:stretch>
            <a:fillRect/>
          </a:stretch>
        </a:blipFill>
      </dgm:spPr>
    </dgm:pt>
    <dgm:pt modelId="{AEC7C86E-19F7-486B-BB01-7EBFCB895DD1}" type="pres">
      <dgm:prSet presAssocID="{3DCC8175-57CF-4CE1-B505-96001D9EC833}" presName="sibTrans" presStyleLbl="sibTrans2D1" presStyleIdx="0" presStyleCnt="0"/>
      <dgm:spPr/>
      <dgm:t>
        <a:bodyPr/>
        <a:lstStyle/>
        <a:p>
          <a:endParaRPr lang="en-US"/>
        </a:p>
      </dgm:t>
    </dgm:pt>
    <dgm:pt modelId="{529DD266-58FE-4821-8E35-6BF799FA62C8}" type="pres">
      <dgm:prSet presAssocID="{DB3D142F-81FC-454B-8919-1B8304929046}" presName="compNode" presStyleCnt="0"/>
      <dgm:spPr/>
    </dgm:pt>
    <dgm:pt modelId="{5207A8EE-E0D9-489D-9CD2-51847F334644}" type="pres">
      <dgm:prSet presAssocID="{DB3D142F-81FC-454B-8919-1B8304929046}" presName="node" presStyleLbl="node1" presStyleIdx="3" presStyleCnt="7" custLinFactNeighborX="5163" custLinFactNeighborY="1639">
        <dgm:presLayoutVars>
          <dgm:bulletEnabled val="1"/>
        </dgm:presLayoutVars>
      </dgm:prSet>
      <dgm:spPr/>
      <dgm:t>
        <a:bodyPr/>
        <a:lstStyle/>
        <a:p>
          <a:endParaRPr lang="en-US"/>
        </a:p>
      </dgm:t>
    </dgm:pt>
    <dgm:pt modelId="{7DD26905-0D07-4DA7-ACDB-48F6F029A891}" type="pres">
      <dgm:prSet presAssocID="{DB3D142F-81FC-454B-8919-1B8304929046}" presName="invisiNode" presStyleLbl="node1" presStyleIdx="3" presStyleCnt="7"/>
      <dgm:spPr/>
    </dgm:pt>
    <dgm:pt modelId="{7E2CC56B-3D43-4B37-B848-5BA37C7C0E34}" type="pres">
      <dgm:prSet presAssocID="{DB3D142F-81FC-454B-8919-1B8304929046}" presName="imagNode" presStyleLbl="fgImgPlace1" presStyleIdx="3" presStyleCnt="7"/>
      <dgm:spPr>
        <a:blipFill rotWithShape="0">
          <a:blip xmlns:r="http://schemas.openxmlformats.org/officeDocument/2006/relationships" r:embed="rId4"/>
          <a:stretch>
            <a:fillRect/>
          </a:stretch>
        </a:blipFill>
      </dgm:spPr>
    </dgm:pt>
    <dgm:pt modelId="{C7AEABA3-5C5C-4724-93EA-5F0117C04190}" type="pres">
      <dgm:prSet presAssocID="{768A93CA-6779-46D4-8896-74E8B9B88175}" presName="sibTrans" presStyleLbl="sibTrans2D1" presStyleIdx="0" presStyleCnt="0"/>
      <dgm:spPr/>
      <dgm:t>
        <a:bodyPr/>
        <a:lstStyle/>
        <a:p>
          <a:endParaRPr lang="en-US"/>
        </a:p>
      </dgm:t>
    </dgm:pt>
    <dgm:pt modelId="{3B9E2200-4942-4AE9-A461-3D8793D980EE}" type="pres">
      <dgm:prSet presAssocID="{877A32E6-B025-4FAA-AEA1-49ECD8886186}" presName="compNode" presStyleCnt="0"/>
      <dgm:spPr/>
    </dgm:pt>
    <dgm:pt modelId="{299B57A1-DED1-48F0-814C-B5F8879D8E91}" type="pres">
      <dgm:prSet presAssocID="{877A32E6-B025-4FAA-AEA1-49ECD8886186}" presName="node" presStyleLbl="node1" presStyleIdx="4" presStyleCnt="7">
        <dgm:presLayoutVars>
          <dgm:bulletEnabled val="1"/>
        </dgm:presLayoutVars>
      </dgm:prSet>
      <dgm:spPr/>
      <dgm:t>
        <a:bodyPr/>
        <a:lstStyle/>
        <a:p>
          <a:endParaRPr lang="en-US"/>
        </a:p>
      </dgm:t>
    </dgm:pt>
    <dgm:pt modelId="{69A23135-6B2B-4667-B15B-4E56E6CE63FD}" type="pres">
      <dgm:prSet presAssocID="{877A32E6-B025-4FAA-AEA1-49ECD8886186}" presName="invisiNode" presStyleLbl="node1" presStyleIdx="4" presStyleCnt="7"/>
      <dgm:spPr/>
    </dgm:pt>
    <dgm:pt modelId="{48369FFB-C6A1-4956-8EF2-3755B7B43F1F}" type="pres">
      <dgm:prSet presAssocID="{877A32E6-B025-4FAA-AEA1-49ECD8886186}" presName="imagNode" presStyleLbl="fgImgPlace1" presStyleIdx="4" presStyleCnt="7"/>
      <dgm:spPr>
        <a:blipFill rotWithShape="0">
          <a:blip xmlns:r="http://schemas.openxmlformats.org/officeDocument/2006/relationships" r:embed="rId5"/>
          <a:stretch>
            <a:fillRect/>
          </a:stretch>
        </a:blipFill>
      </dgm:spPr>
    </dgm:pt>
    <dgm:pt modelId="{5B57A95E-A2CE-4563-A3DE-8AA78B849F34}" type="pres">
      <dgm:prSet presAssocID="{4F8EA076-8F5A-4E8C-A7B9-FBE282C2A555}" presName="sibTrans" presStyleLbl="sibTrans2D1" presStyleIdx="0" presStyleCnt="0"/>
      <dgm:spPr/>
      <dgm:t>
        <a:bodyPr/>
        <a:lstStyle/>
        <a:p>
          <a:endParaRPr lang="en-US"/>
        </a:p>
      </dgm:t>
    </dgm:pt>
    <dgm:pt modelId="{6946091D-441E-4E30-BA73-CF40BF86EE06}" type="pres">
      <dgm:prSet presAssocID="{EEB03D9E-6617-41CB-8CDB-45FF2899F86D}" presName="compNode" presStyleCnt="0"/>
      <dgm:spPr/>
    </dgm:pt>
    <dgm:pt modelId="{0C53478D-C757-4069-8037-403DEAAA20A5}" type="pres">
      <dgm:prSet presAssocID="{EEB03D9E-6617-41CB-8CDB-45FF2899F86D}" presName="node" presStyleLbl="node1" presStyleIdx="5" presStyleCnt="7">
        <dgm:presLayoutVars>
          <dgm:bulletEnabled val="1"/>
        </dgm:presLayoutVars>
      </dgm:prSet>
      <dgm:spPr/>
      <dgm:t>
        <a:bodyPr/>
        <a:lstStyle/>
        <a:p>
          <a:endParaRPr lang="en-US"/>
        </a:p>
      </dgm:t>
    </dgm:pt>
    <dgm:pt modelId="{B6AE4E41-8B22-44AD-B4FA-64EFB0D91444}" type="pres">
      <dgm:prSet presAssocID="{EEB03D9E-6617-41CB-8CDB-45FF2899F86D}" presName="invisiNode" presStyleLbl="node1" presStyleIdx="5" presStyleCnt="7"/>
      <dgm:spPr/>
    </dgm:pt>
    <dgm:pt modelId="{6D6D4972-6375-403C-9ECC-C2B7878BE491}" type="pres">
      <dgm:prSet presAssocID="{EEB03D9E-6617-41CB-8CDB-45FF2899F86D}" presName="imagNode" presStyleLbl="fgImgPlace1" presStyleIdx="5" presStyleCnt="7"/>
      <dgm:spPr>
        <a:blipFill rotWithShape="0">
          <a:blip xmlns:r="http://schemas.openxmlformats.org/officeDocument/2006/relationships" r:embed="rId6"/>
          <a:stretch>
            <a:fillRect/>
          </a:stretch>
        </a:blipFill>
      </dgm:spPr>
    </dgm:pt>
    <dgm:pt modelId="{07575938-E3AF-4836-9E4D-71AC9FBB9BFF}" type="pres">
      <dgm:prSet presAssocID="{6A2E1BDA-0FD6-4FC6-8138-26020F2E7A65}" presName="sibTrans" presStyleLbl="sibTrans2D1" presStyleIdx="0" presStyleCnt="0"/>
      <dgm:spPr/>
      <dgm:t>
        <a:bodyPr/>
        <a:lstStyle/>
        <a:p>
          <a:endParaRPr lang="en-US"/>
        </a:p>
      </dgm:t>
    </dgm:pt>
    <dgm:pt modelId="{7783A5B5-1564-4554-A392-26923F68604B}" type="pres">
      <dgm:prSet presAssocID="{4E7E0642-E70D-423B-BAC7-5944136725D0}" presName="compNode" presStyleCnt="0"/>
      <dgm:spPr/>
    </dgm:pt>
    <dgm:pt modelId="{20252EF3-59ED-4984-A3B7-2267F2805A82}" type="pres">
      <dgm:prSet presAssocID="{4E7E0642-E70D-423B-BAC7-5944136725D0}" presName="node" presStyleLbl="node1" presStyleIdx="6" presStyleCnt="7">
        <dgm:presLayoutVars>
          <dgm:bulletEnabled val="1"/>
        </dgm:presLayoutVars>
      </dgm:prSet>
      <dgm:spPr/>
      <dgm:t>
        <a:bodyPr/>
        <a:lstStyle/>
        <a:p>
          <a:endParaRPr lang="en-US"/>
        </a:p>
      </dgm:t>
    </dgm:pt>
    <dgm:pt modelId="{C72F2A63-357A-4543-A76A-29F3BC4AAB2A}" type="pres">
      <dgm:prSet presAssocID="{4E7E0642-E70D-423B-BAC7-5944136725D0}" presName="invisiNode" presStyleLbl="node1" presStyleIdx="6" presStyleCnt="7"/>
      <dgm:spPr/>
    </dgm:pt>
    <dgm:pt modelId="{38A278FD-4A4F-4B9C-9CD1-EEBB71780428}" type="pres">
      <dgm:prSet presAssocID="{4E7E0642-E70D-423B-BAC7-5944136725D0}" presName="imagNode" presStyleLbl="fgImgPlace1" presStyleIdx="6" presStyleCnt="7"/>
      <dgm:spPr>
        <a:blipFill rotWithShape="0">
          <a:blip xmlns:r="http://schemas.openxmlformats.org/officeDocument/2006/relationships" r:embed="rId7"/>
          <a:stretch>
            <a:fillRect/>
          </a:stretch>
        </a:blipFill>
      </dgm:spPr>
    </dgm:pt>
  </dgm:ptLst>
  <dgm:cxnLst>
    <dgm:cxn modelId="{C7D0736F-67AF-4476-8A9C-E4192F45E4BE}" srcId="{16BD2CFB-6D32-4A6E-9A7F-9A36D47964BD}" destId="{83202828-0F97-4834-AFD8-4D1948D327C7}" srcOrd="1" destOrd="0" parTransId="{761C0EA8-131F-45CF-999B-37242E186A81}" sibTransId="{9BACAF50-8AD8-48E4-AFA2-744907317890}"/>
    <dgm:cxn modelId="{F1A2C454-7521-4BD8-B920-2BB7BA563781}" type="presOf" srcId="{3DCC8175-57CF-4CE1-B505-96001D9EC833}" destId="{AEC7C86E-19F7-486B-BB01-7EBFCB895DD1}" srcOrd="0" destOrd="0" presId="urn:microsoft.com/office/officeart/2005/8/layout/pList2#1"/>
    <dgm:cxn modelId="{212B1BE5-655D-4E81-9E8D-670916ECE5E5}" type="presOf" srcId="{4F8EA076-8F5A-4E8C-A7B9-FBE282C2A555}" destId="{5B57A95E-A2CE-4563-A3DE-8AA78B849F34}" srcOrd="0" destOrd="0" presId="urn:microsoft.com/office/officeart/2005/8/layout/pList2#1"/>
    <dgm:cxn modelId="{0D434FCA-25A3-4EBE-88B0-BC27C0D3595B}" type="presOf" srcId="{E0629AE6-8251-49B7-9ED8-0A9262C29276}" destId="{684AAD20-792E-412E-8CC6-EFFDDAFA4211}" srcOrd="0" destOrd="0" presId="urn:microsoft.com/office/officeart/2005/8/layout/pList2#1"/>
    <dgm:cxn modelId="{F756F55C-5ED6-475B-B179-6C7D526AC88A}" type="presOf" srcId="{9BACAF50-8AD8-48E4-AFA2-744907317890}" destId="{C81326D3-B835-4625-AAD9-C89B03A3EB63}" srcOrd="0" destOrd="0" presId="urn:microsoft.com/office/officeart/2005/8/layout/pList2#1"/>
    <dgm:cxn modelId="{6FE01773-40A5-4CC7-BDEF-940FB81A76E3}" type="presOf" srcId="{6A2E1BDA-0FD6-4FC6-8138-26020F2E7A65}" destId="{07575938-E3AF-4836-9E4D-71AC9FBB9BFF}" srcOrd="0" destOrd="0" presId="urn:microsoft.com/office/officeart/2005/8/layout/pList2#1"/>
    <dgm:cxn modelId="{2EB352D7-3706-4FF7-B298-89EC3F547591}" srcId="{16BD2CFB-6D32-4A6E-9A7F-9A36D47964BD}" destId="{053507F2-6B30-467D-870F-30CE812FCA47}" srcOrd="2" destOrd="0" parTransId="{4DABF2C9-D09B-4D23-9EE6-AFD0A6EE09A7}" sibTransId="{3DCC8175-57CF-4CE1-B505-96001D9EC833}"/>
    <dgm:cxn modelId="{B1B2283A-DC95-43D7-B014-8EB690E301E2}" type="presOf" srcId="{DB3D142F-81FC-454B-8919-1B8304929046}" destId="{5207A8EE-E0D9-489D-9CD2-51847F334644}" srcOrd="0" destOrd="0" presId="urn:microsoft.com/office/officeart/2005/8/layout/pList2#1"/>
    <dgm:cxn modelId="{CFB02FCE-DD2D-4E97-BB00-BEC4A5FC8D8A}" type="presOf" srcId="{053507F2-6B30-467D-870F-30CE812FCA47}" destId="{243B8C92-15BF-4BCA-9409-282442CBFE13}" srcOrd="0" destOrd="0" presId="urn:microsoft.com/office/officeart/2005/8/layout/pList2#1"/>
    <dgm:cxn modelId="{BE5B1564-A1BC-45F6-85D0-B3C4186370AB}" type="presOf" srcId="{EEB03D9E-6617-41CB-8CDB-45FF2899F86D}" destId="{0C53478D-C757-4069-8037-403DEAAA20A5}" srcOrd="0" destOrd="0" presId="urn:microsoft.com/office/officeart/2005/8/layout/pList2#1"/>
    <dgm:cxn modelId="{7F6D1F9C-BCD2-41EC-8275-7B33192F36C6}" type="presOf" srcId="{4E7E0642-E70D-423B-BAC7-5944136725D0}" destId="{20252EF3-59ED-4984-A3B7-2267F2805A82}" srcOrd="0" destOrd="0" presId="urn:microsoft.com/office/officeart/2005/8/layout/pList2#1"/>
    <dgm:cxn modelId="{FF3AF53A-9731-4B1D-87D9-7F3DB5F90E08}" type="presOf" srcId="{83202828-0F97-4834-AFD8-4D1948D327C7}" destId="{4098EEF1-B407-4565-8479-10E8A7455A65}" srcOrd="0" destOrd="0" presId="urn:microsoft.com/office/officeart/2005/8/layout/pList2#1"/>
    <dgm:cxn modelId="{F68ADBDE-8931-4EFB-8087-F544564B1E2B}" srcId="{16BD2CFB-6D32-4A6E-9A7F-9A36D47964BD}" destId="{877A32E6-B025-4FAA-AEA1-49ECD8886186}" srcOrd="4" destOrd="0" parTransId="{704FB3F9-2DB9-4E58-8FDA-F635EE89296E}" sibTransId="{4F8EA076-8F5A-4E8C-A7B9-FBE282C2A555}"/>
    <dgm:cxn modelId="{6FB4961E-9BCF-4678-BE6D-86C423E6EEA7}" srcId="{16BD2CFB-6D32-4A6E-9A7F-9A36D47964BD}" destId="{5FF020E9-09EC-45D0-883B-D9C4C4C4930E}" srcOrd="0" destOrd="0" parTransId="{99E0A0AC-BBF4-4D80-842A-4583CE95EAB9}" sibTransId="{E0629AE6-8251-49B7-9ED8-0A9262C29276}"/>
    <dgm:cxn modelId="{649DA95B-8DDB-4F78-B037-6FFC773EE1FF}" type="presOf" srcId="{768A93CA-6779-46D4-8896-74E8B9B88175}" destId="{C7AEABA3-5C5C-4724-93EA-5F0117C04190}" srcOrd="0" destOrd="0" presId="urn:microsoft.com/office/officeart/2005/8/layout/pList2#1"/>
    <dgm:cxn modelId="{A3D5E41E-B2BB-4138-93E8-73D5FA0AD97F}" type="presOf" srcId="{877A32E6-B025-4FAA-AEA1-49ECD8886186}" destId="{299B57A1-DED1-48F0-814C-B5F8879D8E91}" srcOrd="0" destOrd="0" presId="urn:microsoft.com/office/officeart/2005/8/layout/pList2#1"/>
    <dgm:cxn modelId="{4576AC15-F9DA-41BE-A40F-68B3A80C5B5E}" srcId="{16BD2CFB-6D32-4A6E-9A7F-9A36D47964BD}" destId="{DB3D142F-81FC-454B-8919-1B8304929046}" srcOrd="3" destOrd="0" parTransId="{9B1F38CC-3D74-4030-AC40-8C6D776A402F}" sibTransId="{768A93CA-6779-46D4-8896-74E8B9B88175}"/>
    <dgm:cxn modelId="{A4D9B2A7-1E2D-428E-AD81-601FAA768D02}" srcId="{16BD2CFB-6D32-4A6E-9A7F-9A36D47964BD}" destId="{EEB03D9E-6617-41CB-8CDB-45FF2899F86D}" srcOrd="5" destOrd="0" parTransId="{ED0C0A70-90B2-453C-9556-F9C37FA30B77}" sibTransId="{6A2E1BDA-0FD6-4FC6-8138-26020F2E7A65}"/>
    <dgm:cxn modelId="{E204DC03-5B28-4F60-A436-43880D2CE879}" type="presOf" srcId="{5FF020E9-09EC-45D0-883B-D9C4C4C4930E}" destId="{52632326-C2EA-43A6-90C2-D5D84E80B65D}" srcOrd="0" destOrd="0" presId="urn:microsoft.com/office/officeart/2005/8/layout/pList2#1"/>
    <dgm:cxn modelId="{A9924E88-0FBC-4C9E-935D-6D3D4D7CFAD4}" srcId="{16BD2CFB-6D32-4A6E-9A7F-9A36D47964BD}" destId="{4E7E0642-E70D-423B-BAC7-5944136725D0}" srcOrd="6" destOrd="0" parTransId="{6893EBAB-F1E2-49B4-8E10-5D750EDE335E}" sibTransId="{887F8961-2766-4931-9269-5245D2DB0DFD}"/>
    <dgm:cxn modelId="{8350EF34-C70E-4F5E-B3EA-D4F82D8D32D9}" type="presOf" srcId="{16BD2CFB-6D32-4A6E-9A7F-9A36D47964BD}" destId="{CDBFA651-F14F-48AD-B546-42DF517D8810}" srcOrd="0" destOrd="0" presId="urn:microsoft.com/office/officeart/2005/8/layout/pList2#1"/>
    <dgm:cxn modelId="{FEE4B7FF-7BB8-4058-A004-0CE0D5722A39}" type="presParOf" srcId="{CDBFA651-F14F-48AD-B546-42DF517D8810}" destId="{E2FB27CA-55AB-4030-8559-E1F29B921E1A}" srcOrd="0" destOrd="0" presId="urn:microsoft.com/office/officeart/2005/8/layout/pList2#1"/>
    <dgm:cxn modelId="{9E915887-C500-4AA2-A4EA-1CF0D5A57AAF}" type="presParOf" srcId="{CDBFA651-F14F-48AD-B546-42DF517D8810}" destId="{1DBD791F-6239-4726-A1D3-6EC4AF13E2CF}" srcOrd="1" destOrd="0" presId="urn:microsoft.com/office/officeart/2005/8/layout/pList2#1"/>
    <dgm:cxn modelId="{E8D6526D-CA6F-4E90-9E56-311E46A3985A}" type="presParOf" srcId="{1DBD791F-6239-4726-A1D3-6EC4AF13E2CF}" destId="{87E71799-833F-4374-A213-6E5F83474F88}" srcOrd="0" destOrd="0" presId="urn:microsoft.com/office/officeart/2005/8/layout/pList2#1"/>
    <dgm:cxn modelId="{745C7CEE-D1E3-4FCC-9398-351706717037}" type="presParOf" srcId="{87E71799-833F-4374-A213-6E5F83474F88}" destId="{52632326-C2EA-43A6-90C2-D5D84E80B65D}" srcOrd="0" destOrd="0" presId="urn:microsoft.com/office/officeart/2005/8/layout/pList2#1"/>
    <dgm:cxn modelId="{E72A947D-DF66-4931-ADB9-C701E3CDD12F}" type="presParOf" srcId="{87E71799-833F-4374-A213-6E5F83474F88}" destId="{20733818-3DEA-4566-9D5B-DEC5B39E423D}" srcOrd="1" destOrd="0" presId="urn:microsoft.com/office/officeart/2005/8/layout/pList2#1"/>
    <dgm:cxn modelId="{B7FAC22B-185C-4C4E-8255-DC7DE39C26ED}" type="presParOf" srcId="{87E71799-833F-4374-A213-6E5F83474F88}" destId="{9ABBD047-3C03-4D64-AD55-F54C27DB4AFD}" srcOrd="2" destOrd="0" presId="urn:microsoft.com/office/officeart/2005/8/layout/pList2#1"/>
    <dgm:cxn modelId="{255020E9-2AA2-48E1-9D5F-9E1114CC4D11}" type="presParOf" srcId="{1DBD791F-6239-4726-A1D3-6EC4AF13E2CF}" destId="{684AAD20-792E-412E-8CC6-EFFDDAFA4211}" srcOrd="1" destOrd="0" presId="urn:microsoft.com/office/officeart/2005/8/layout/pList2#1"/>
    <dgm:cxn modelId="{63AD1001-E73C-4DB4-A2E0-1286EC0BA9DA}" type="presParOf" srcId="{1DBD791F-6239-4726-A1D3-6EC4AF13E2CF}" destId="{A18C8867-9B71-4AD4-B308-566D34E616EF}" srcOrd="2" destOrd="0" presId="urn:microsoft.com/office/officeart/2005/8/layout/pList2#1"/>
    <dgm:cxn modelId="{FFA11CB6-BEFD-4031-9997-CA92055B4BAC}" type="presParOf" srcId="{A18C8867-9B71-4AD4-B308-566D34E616EF}" destId="{4098EEF1-B407-4565-8479-10E8A7455A65}" srcOrd="0" destOrd="0" presId="urn:microsoft.com/office/officeart/2005/8/layout/pList2#1"/>
    <dgm:cxn modelId="{EAFB231F-691F-44D3-B6C6-F34F90D352C7}" type="presParOf" srcId="{A18C8867-9B71-4AD4-B308-566D34E616EF}" destId="{379AA237-E55D-46F6-833F-DCD5776011C2}" srcOrd="1" destOrd="0" presId="urn:microsoft.com/office/officeart/2005/8/layout/pList2#1"/>
    <dgm:cxn modelId="{6723DB8D-737D-438E-8FF1-5629FAEB0719}" type="presParOf" srcId="{A18C8867-9B71-4AD4-B308-566D34E616EF}" destId="{33749FC7-CD3C-4725-9316-DD895479B56B}" srcOrd="2" destOrd="0" presId="urn:microsoft.com/office/officeart/2005/8/layout/pList2#1"/>
    <dgm:cxn modelId="{FC85F400-8BB9-45A2-834A-01F73F8C5A24}" type="presParOf" srcId="{1DBD791F-6239-4726-A1D3-6EC4AF13E2CF}" destId="{C81326D3-B835-4625-AAD9-C89B03A3EB63}" srcOrd="3" destOrd="0" presId="urn:microsoft.com/office/officeart/2005/8/layout/pList2#1"/>
    <dgm:cxn modelId="{450EF15E-3FE8-4202-B8D9-1986B715FAE4}" type="presParOf" srcId="{1DBD791F-6239-4726-A1D3-6EC4AF13E2CF}" destId="{3C935F24-EB1C-4E28-914D-F0621CB6E33A}" srcOrd="4" destOrd="0" presId="urn:microsoft.com/office/officeart/2005/8/layout/pList2#1"/>
    <dgm:cxn modelId="{8EA6D39B-7D32-4471-AE27-135E65EBCD1A}" type="presParOf" srcId="{3C935F24-EB1C-4E28-914D-F0621CB6E33A}" destId="{243B8C92-15BF-4BCA-9409-282442CBFE13}" srcOrd="0" destOrd="0" presId="urn:microsoft.com/office/officeart/2005/8/layout/pList2#1"/>
    <dgm:cxn modelId="{19D8F7FB-642C-4682-9E34-15835FED2DE1}" type="presParOf" srcId="{3C935F24-EB1C-4E28-914D-F0621CB6E33A}" destId="{362D9202-94C8-426F-9142-ED72BA4A8BD8}" srcOrd="1" destOrd="0" presId="urn:microsoft.com/office/officeart/2005/8/layout/pList2#1"/>
    <dgm:cxn modelId="{3C6DFDE0-2F0B-44A3-9B3C-26A4748960A7}" type="presParOf" srcId="{3C935F24-EB1C-4E28-914D-F0621CB6E33A}" destId="{48D746F6-3B12-474D-B357-E30A6396D879}" srcOrd="2" destOrd="0" presId="urn:microsoft.com/office/officeart/2005/8/layout/pList2#1"/>
    <dgm:cxn modelId="{B334DB66-E697-404E-B497-5DA51E605FD3}" type="presParOf" srcId="{1DBD791F-6239-4726-A1D3-6EC4AF13E2CF}" destId="{AEC7C86E-19F7-486B-BB01-7EBFCB895DD1}" srcOrd="5" destOrd="0" presId="urn:microsoft.com/office/officeart/2005/8/layout/pList2#1"/>
    <dgm:cxn modelId="{2CE0CB8D-905A-443D-9FAE-A81F11D4993E}" type="presParOf" srcId="{1DBD791F-6239-4726-A1D3-6EC4AF13E2CF}" destId="{529DD266-58FE-4821-8E35-6BF799FA62C8}" srcOrd="6" destOrd="0" presId="urn:microsoft.com/office/officeart/2005/8/layout/pList2#1"/>
    <dgm:cxn modelId="{0F152270-7214-4282-8A14-CB82AC81D1AC}" type="presParOf" srcId="{529DD266-58FE-4821-8E35-6BF799FA62C8}" destId="{5207A8EE-E0D9-489D-9CD2-51847F334644}" srcOrd="0" destOrd="0" presId="urn:microsoft.com/office/officeart/2005/8/layout/pList2#1"/>
    <dgm:cxn modelId="{7B143593-DEE7-4BEA-9A0D-3E16EA5F3A70}" type="presParOf" srcId="{529DD266-58FE-4821-8E35-6BF799FA62C8}" destId="{7DD26905-0D07-4DA7-ACDB-48F6F029A891}" srcOrd="1" destOrd="0" presId="urn:microsoft.com/office/officeart/2005/8/layout/pList2#1"/>
    <dgm:cxn modelId="{EEB568DB-5EDA-4529-9EF3-26C35EEAF1B2}" type="presParOf" srcId="{529DD266-58FE-4821-8E35-6BF799FA62C8}" destId="{7E2CC56B-3D43-4B37-B848-5BA37C7C0E34}" srcOrd="2" destOrd="0" presId="urn:microsoft.com/office/officeart/2005/8/layout/pList2#1"/>
    <dgm:cxn modelId="{27E63EF0-2CE5-4139-8F90-F28C3BBCF73E}" type="presParOf" srcId="{1DBD791F-6239-4726-A1D3-6EC4AF13E2CF}" destId="{C7AEABA3-5C5C-4724-93EA-5F0117C04190}" srcOrd="7" destOrd="0" presId="urn:microsoft.com/office/officeart/2005/8/layout/pList2#1"/>
    <dgm:cxn modelId="{BFDF1E04-432A-452B-9218-0917943E25A8}" type="presParOf" srcId="{1DBD791F-6239-4726-A1D3-6EC4AF13E2CF}" destId="{3B9E2200-4942-4AE9-A461-3D8793D980EE}" srcOrd="8" destOrd="0" presId="urn:microsoft.com/office/officeart/2005/8/layout/pList2#1"/>
    <dgm:cxn modelId="{FC9B0CF2-7EE8-4461-9997-4B4A5347FD55}" type="presParOf" srcId="{3B9E2200-4942-4AE9-A461-3D8793D980EE}" destId="{299B57A1-DED1-48F0-814C-B5F8879D8E91}" srcOrd="0" destOrd="0" presId="urn:microsoft.com/office/officeart/2005/8/layout/pList2#1"/>
    <dgm:cxn modelId="{1B566922-8109-4196-81EC-4EC606CEAD61}" type="presParOf" srcId="{3B9E2200-4942-4AE9-A461-3D8793D980EE}" destId="{69A23135-6B2B-4667-B15B-4E56E6CE63FD}" srcOrd="1" destOrd="0" presId="urn:microsoft.com/office/officeart/2005/8/layout/pList2#1"/>
    <dgm:cxn modelId="{73CBF0FB-4549-4971-A684-51CF73A42EB3}" type="presParOf" srcId="{3B9E2200-4942-4AE9-A461-3D8793D980EE}" destId="{48369FFB-C6A1-4956-8EF2-3755B7B43F1F}" srcOrd="2" destOrd="0" presId="urn:microsoft.com/office/officeart/2005/8/layout/pList2#1"/>
    <dgm:cxn modelId="{D37137B9-2237-48CC-9046-FCB7FC133F7D}" type="presParOf" srcId="{1DBD791F-6239-4726-A1D3-6EC4AF13E2CF}" destId="{5B57A95E-A2CE-4563-A3DE-8AA78B849F34}" srcOrd="9" destOrd="0" presId="urn:microsoft.com/office/officeart/2005/8/layout/pList2#1"/>
    <dgm:cxn modelId="{5547F24B-A465-4A80-877B-E74BD0FE955B}" type="presParOf" srcId="{1DBD791F-6239-4726-A1D3-6EC4AF13E2CF}" destId="{6946091D-441E-4E30-BA73-CF40BF86EE06}" srcOrd="10" destOrd="0" presId="urn:microsoft.com/office/officeart/2005/8/layout/pList2#1"/>
    <dgm:cxn modelId="{71087993-39C8-4C28-839B-C6B5EDB0465D}" type="presParOf" srcId="{6946091D-441E-4E30-BA73-CF40BF86EE06}" destId="{0C53478D-C757-4069-8037-403DEAAA20A5}" srcOrd="0" destOrd="0" presId="urn:microsoft.com/office/officeart/2005/8/layout/pList2#1"/>
    <dgm:cxn modelId="{6C0B0B54-ADAD-4342-B676-E227361E5961}" type="presParOf" srcId="{6946091D-441E-4E30-BA73-CF40BF86EE06}" destId="{B6AE4E41-8B22-44AD-B4FA-64EFB0D91444}" srcOrd="1" destOrd="0" presId="urn:microsoft.com/office/officeart/2005/8/layout/pList2#1"/>
    <dgm:cxn modelId="{90AE22B7-9DDC-4E70-B4CD-04F2C725FDEA}" type="presParOf" srcId="{6946091D-441E-4E30-BA73-CF40BF86EE06}" destId="{6D6D4972-6375-403C-9ECC-C2B7878BE491}" srcOrd="2" destOrd="0" presId="urn:microsoft.com/office/officeart/2005/8/layout/pList2#1"/>
    <dgm:cxn modelId="{31E0FD1F-7685-4E88-9307-8C949D223C49}" type="presParOf" srcId="{1DBD791F-6239-4726-A1D3-6EC4AF13E2CF}" destId="{07575938-E3AF-4836-9E4D-71AC9FBB9BFF}" srcOrd="11" destOrd="0" presId="urn:microsoft.com/office/officeart/2005/8/layout/pList2#1"/>
    <dgm:cxn modelId="{D8ADB16F-0F10-4206-84A1-45EEE2366766}" type="presParOf" srcId="{1DBD791F-6239-4726-A1D3-6EC4AF13E2CF}" destId="{7783A5B5-1564-4554-A392-26923F68604B}" srcOrd="12" destOrd="0" presId="urn:microsoft.com/office/officeart/2005/8/layout/pList2#1"/>
    <dgm:cxn modelId="{1C0DF1C1-9CF2-4D57-BA30-71074CDA1B3C}" type="presParOf" srcId="{7783A5B5-1564-4554-A392-26923F68604B}" destId="{20252EF3-59ED-4984-A3B7-2267F2805A82}" srcOrd="0" destOrd="0" presId="urn:microsoft.com/office/officeart/2005/8/layout/pList2#1"/>
    <dgm:cxn modelId="{DA5F02B0-2DA4-4D3B-B6CD-65CF41E11E3A}" type="presParOf" srcId="{7783A5B5-1564-4554-A392-26923F68604B}" destId="{C72F2A63-357A-4543-A76A-29F3BC4AAB2A}" srcOrd="1" destOrd="0" presId="urn:microsoft.com/office/officeart/2005/8/layout/pList2#1"/>
    <dgm:cxn modelId="{9EC2B823-C3A0-412E-966A-06ED58E911B4}" type="presParOf" srcId="{7783A5B5-1564-4554-A392-26923F68604B}" destId="{38A278FD-4A4F-4B9C-9CD1-EEBB71780428}" srcOrd="2"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27CA-55AB-4030-8559-E1F29B921E1A}">
      <dsp:nvSpPr>
        <dsp:cNvPr id="0" name=""/>
        <dsp:cNvSpPr/>
      </dsp:nvSpPr>
      <dsp:spPr>
        <a:xfrm>
          <a:off x="0" y="0"/>
          <a:ext cx="9906000" cy="209169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9ABBD047-3C03-4D64-AD55-F54C27DB4AFD}">
      <dsp:nvSpPr>
        <dsp:cNvPr id="0" name=""/>
        <dsp:cNvSpPr/>
      </dsp:nvSpPr>
      <dsp:spPr>
        <a:xfrm>
          <a:off x="383112" y="278892"/>
          <a:ext cx="1202601" cy="153390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2632326-C2EA-43A6-90C2-D5D84E80B65D}">
      <dsp:nvSpPr>
        <dsp:cNvPr id="0" name=""/>
        <dsp:cNvSpPr/>
      </dsp:nvSpPr>
      <dsp:spPr>
        <a:xfrm rot="10800000">
          <a:off x="301107" y="2091689"/>
          <a:ext cx="1366612" cy="2556510"/>
        </a:xfrm>
        <a:prstGeom prst="round2SameRect">
          <a:avLst>
            <a:gd name="adj1" fmla="val 10500"/>
            <a:gd name="adj2" fmla="val 0"/>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latin typeface="Times New Roman" pitchFamily="18" charset="0"/>
              <a:cs typeface="Times New Roman" pitchFamily="18" charset="0"/>
            </a:rPr>
            <a:t>FOOD COLORS</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Beverages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Jams</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Marmalade</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Juices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Cakes</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Biscuits</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 Popcorns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Confectionery </a:t>
          </a:r>
        </a:p>
        <a:p>
          <a:pPr lvl="0" algn="l" defTabSz="577850">
            <a:lnSpc>
              <a:spcPct val="90000"/>
            </a:lnSpc>
            <a:spcBef>
              <a:spcPct val="0"/>
            </a:spcBef>
            <a:spcAft>
              <a:spcPct val="35000"/>
            </a:spcAft>
          </a:pPr>
          <a:r>
            <a:rPr lang="en-US" sz="1400" b="1" kern="1200" dirty="0" smtClean="0">
              <a:latin typeface="Times New Roman" pitchFamily="18" charset="0"/>
              <a:cs typeface="Times New Roman" pitchFamily="18" charset="0"/>
            </a:rPr>
            <a:t> </a:t>
          </a:r>
          <a:endParaRPr lang="en-US" sz="1400" b="1" kern="1200" dirty="0">
            <a:latin typeface="Times New Roman" pitchFamily="18" charset="0"/>
            <a:cs typeface="Times New Roman" pitchFamily="18" charset="0"/>
          </a:endParaRPr>
        </a:p>
      </dsp:txBody>
      <dsp:txXfrm rot="10800000">
        <a:off x="343135" y="2091689"/>
        <a:ext cx="1282556" cy="2514482"/>
      </dsp:txXfrm>
    </dsp:sp>
    <dsp:sp modelId="{33749FC7-CD3C-4725-9316-DD895479B56B}">
      <dsp:nvSpPr>
        <dsp:cNvPr id="0" name=""/>
        <dsp:cNvSpPr/>
      </dsp:nvSpPr>
      <dsp:spPr>
        <a:xfrm>
          <a:off x="1787980" y="278892"/>
          <a:ext cx="1202601" cy="1533906"/>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098EEF1-B407-4565-8479-10E8A7455A65}">
      <dsp:nvSpPr>
        <dsp:cNvPr id="0" name=""/>
        <dsp:cNvSpPr/>
      </dsp:nvSpPr>
      <dsp:spPr>
        <a:xfrm rot="10800000">
          <a:off x="1787980" y="2091689"/>
          <a:ext cx="1202601" cy="2556510"/>
        </a:xfrm>
        <a:prstGeom prst="round2SameRect">
          <a:avLst>
            <a:gd name="adj1" fmla="val 10500"/>
            <a:gd name="adj2" fmla="val 0"/>
          </a:avLst>
        </a:prstGeom>
        <a:solidFill>
          <a:schemeClr val="accent3">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latin typeface="Times New Roman" pitchFamily="18" charset="0"/>
              <a:cs typeface="Times New Roman" pitchFamily="18" charset="0"/>
            </a:rPr>
            <a:t>DAIRY PRODUCTS</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Butter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Cheese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Yogurts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Ice Creams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Other  Dairy Products </a:t>
          </a:r>
        </a:p>
      </dsp:txBody>
      <dsp:txXfrm rot="10800000">
        <a:off x="1824964" y="2091689"/>
        <a:ext cx="1128633" cy="2519526"/>
      </dsp:txXfrm>
    </dsp:sp>
    <dsp:sp modelId="{48D746F6-3B12-474D-B357-E30A6396D879}">
      <dsp:nvSpPr>
        <dsp:cNvPr id="0" name=""/>
        <dsp:cNvSpPr/>
      </dsp:nvSpPr>
      <dsp:spPr>
        <a:xfrm>
          <a:off x="3110842" y="278892"/>
          <a:ext cx="1202601" cy="1533906"/>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43B8C92-15BF-4BCA-9409-282442CBFE13}">
      <dsp:nvSpPr>
        <dsp:cNvPr id="0" name=""/>
        <dsp:cNvSpPr/>
      </dsp:nvSpPr>
      <dsp:spPr>
        <a:xfrm rot="10800000">
          <a:off x="3200400" y="2064233"/>
          <a:ext cx="1202601" cy="2556510"/>
        </a:xfrm>
        <a:prstGeom prst="round2SameRect">
          <a:avLst>
            <a:gd name="adj1" fmla="val 10500"/>
            <a:gd name="adj2" fmla="val 0"/>
          </a:avLst>
        </a:prstGeom>
        <a:solidFill>
          <a:schemeClr val="accent4">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smtClean="0">
              <a:latin typeface="Times New Roman" pitchFamily="18" charset="0"/>
              <a:cs typeface="Times New Roman" pitchFamily="18" charset="0"/>
            </a:rPr>
            <a:t>AQUA FEEDS</a:t>
          </a:r>
        </a:p>
        <a:p>
          <a:pPr lvl="0" algn="l" defTabSz="622300">
            <a:lnSpc>
              <a:spcPct val="90000"/>
            </a:lnSpc>
            <a:spcBef>
              <a:spcPct val="0"/>
            </a:spcBef>
            <a:spcAft>
              <a:spcPct val="35000"/>
            </a:spcAft>
          </a:pPr>
          <a:r>
            <a:rPr lang="en-US" sz="1400" b="0" kern="1200" smtClean="0">
              <a:latin typeface="Times New Roman" pitchFamily="18" charset="0"/>
              <a:cs typeface="Times New Roman" pitchFamily="18" charset="0"/>
            </a:rPr>
            <a:t>Fish Feed</a:t>
          </a:r>
        </a:p>
        <a:p>
          <a:pPr lvl="0" algn="l" defTabSz="622300">
            <a:lnSpc>
              <a:spcPct val="90000"/>
            </a:lnSpc>
            <a:spcBef>
              <a:spcPct val="0"/>
            </a:spcBef>
            <a:spcAft>
              <a:spcPct val="35000"/>
            </a:spcAft>
          </a:pPr>
          <a:r>
            <a:rPr lang="en-US" sz="1400" b="0" kern="1200" smtClean="0">
              <a:latin typeface="Times New Roman" pitchFamily="18" charset="0"/>
              <a:cs typeface="Times New Roman" pitchFamily="18" charset="0"/>
            </a:rPr>
            <a:t>Prawn Feeds</a:t>
          </a:r>
        </a:p>
        <a:p>
          <a:pPr lvl="0" algn="l" defTabSz="622300">
            <a:lnSpc>
              <a:spcPct val="90000"/>
            </a:lnSpc>
            <a:spcBef>
              <a:spcPct val="0"/>
            </a:spcBef>
            <a:spcAft>
              <a:spcPct val="35000"/>
            </a:spcAft>
          </a:pPr>
          <a:r>
            <a:rPr lang="en-US" sz="1400" b="0" kern="1200" smtClean="0">
              <a:latin typeface="Times New Roman" pitchFamily="18" charset="0"/>
              <a:cs typeface="Times New Roman" pitchFamily="18" charset="0"/>
            </a:rPr>
            <a:t>Crustacean Feeds </a:t>
          </a:r>
        </a:p>
        <a:p>
          <a:pPr lvl="0" algn="l" defTabSz="622300">
            <a:lnSpc>
              <a:spcPct val="90000"/>
            </a:lnSpc>
            <a:spcBef>
              <a:spcPct val="0"/>
            </a:spcBef>
            <a:spcAft>
              <a:spcPct val="35000"/>
            </a:spcAft>
          </a:pPr>
          <a:endParaRPr lang="en-US" sz="1400" b="1" kern="1200" smtClean="0">
            <a:latin typeface="Times New Roman" pitchFamily="18" charset="0"/>
            <a:cs typeface="Times New Roman" pitchFamily="18" charset="0"/>
          </a:endParaRPr>
        </a:p>
        <a:p>
          <a:pPr lvl="0" algn="l" defTabSz="622300">
            <a:lnSpc>
              <a:spcPct val="90000"/>
            </a:lnSpc>
            <a:spcBef>
              <a:spcPct val="0"/>
            </a:spcBef>
            <a:spcAft>
              <a:spcPct val="35000"/>
            </a:spcAft>
          </a:pPr>
          <a:endParaRPr lang="en-US" sz="1400" b="1" kern="1200" smtClean="0">
            <a:latin typeface="Times New Roman" pitchFamily="18" charset="0"/>
            <a:cs typeface="Times New Roman" pitchFamily="18" charset="0"/>
          </a:endParaRPr>
        </a:p>
        <a:p>
          <a:pPr lvl="0" algn="l" defTabSz="622300">
            <a:lnSpc>
              <a:spcPct val="90000"/>
            </a:lnSpc>
            <a:spcBef>
              <a:spcPct val="0"/>
            </a:spcBef>
            <a:spcAft>
              <a:spcPct val="35000"/>
            </a:spcAft>
          </a:pPr>
          <a:r>
            <a:rPr lang="en-US" sz="1400" b="1" kern="1200" smtClean="0">
              <a:latin typeface="Times New Roman" pitchFamily="18" charset="0"/>
              <a:cs typeface="Times New Roman" pitchFamily="18" charset="0"/>
            </a:rPr>
            <a:t> </a:t>
          </a:r>
        </a:p>
        <a:p>
          <a:pPr lvl="0" algn="l" defTabSz="622300">
            <a:lnSpc>
              <a:spcPct val="90000"/>
            </a:lnSpc>
            <a:spcBef>
              <a:spcPct val="0"/>
            </a:spcBef>
            <a:spcAft>
              <a:spcPct val="35000"/>
            </a:spcAft>
          </a:pPr>
          <a:endParaRPr lang="en-US" sz="1400" kern="1200" dirty="0"/>
        </a:p>
      </dsp:txBody>
      <dsp:txXfrm rot="10800000">
        <a:off x="3237384" y="2064233"/>
        <a:ext cx="1128633" cy="2519526"/>
      </dsp:txXfrm>
    </dsp:sp>
    <dsp:sp modelId="{7E2CC56B-3D43-4B37-B848-5BA37C7C0E34}">
      <dsp:nvSpPr>
        <dsp:cNvPr id="0" name=""/>
        <dsp:cNvSpPr/>
      </dsp:nvSpPr>
      <dsp:spPr>
        <a:xfrm>
          <a:off x="4433704" y="278892"/>
          <a:ext cx="1202601" cy="1533906"/>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207A8EE-E0D9-489D-9CD2-51847F334644}">
      <dsp:nvSpPr>
        <dsp:cNvPr id="0" name=""/>
        <dsp:cNvSpPr/>
      </dsp:nvSpPr>
      <dsp:spPr>
        <a:xfrm rot="10800000">
          <a:off x="4495794" y="2091689"/>
          <a:ext cx="1202601" cy="2556510"/>
        </a:xfrm>
        <a:prstGeom prst="round2SameRect">
          <a:avLst>
            <a:gd name="adj1" fmla="val 10500"/>
            <a:gd name="adj2" fmla="val 0"/>
          </a:avLst>
        </a:prstGeom>
        <a:solidFill>
          <a:schemeClr val="accent5">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b="1" kern="1200" dirty="0" smtClean="0">
              <a:latin typeface="Times New Roman" pitchFamily="18" charset="0"/>
              <a:cs typeface="Times New Roman" pitchFamily="18" charset="0"/>
            </a:rPr>
            <a:t>PHARMA PRODUCTS</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Soft Gel Capsules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Syrup </a:t>
          </a:r>
        </a:p>
        <a:p>
          <a:pPr lvl="0" algn="l" defTabSz="577850">
            <a:lnSpc>
              <a:spcPct val="90000"/>
            </a:lnSpc>
            <a:spcBef>
              <a:spcPct val="0"/>
            </a:spcBef>
            <a:spcAft>
              <a:spcPct val="35000"/>
            </a:spcAft>
          </a:pPr>
          <a:r>
            <a:rPr lang="en-US" sz="1400" b="0" kern="1200" dirty="0" smtClean="0">
              <a:latin typeface="Times New Roman" pitchFamily="18" charset="0"/>
              <a:cs typeface="Times New Roman" pitchFamily="18" charset="0"/>
            </a:rPr>
            <a:t>Etc., </a:t>
          </a:r>
        </a:p>
      </dsp:txBody>
      <dsp:txXfrm rot="10800000">
        <a:off x="4532778" y="2091689"/>
        <a:ext cx="1128633" cy="2519526"/>
      </dsp:txXfrm>
    </dsp:sp>
    <dsp:sp modelId="{48369FFB-C6A1-4956-8EF2-3755B7B43F1F}">
      <dsp:nvSpPr>
        <dsp:cNvPr id="0" name=""/>
        <dsp:cNvSpPr/>
      </dsp:nvSpPr>
      <dsp:spPr>
        <a:xfrm>
          <a:off x="5756566" y="278892"/>
          <a:ext cx="1202601" cy="1533906"/>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99B57A1-DED1-48F0-814C-B5F8879D8E91}">
      <dsp:nvSpPr>
        <dsp:cNvPr id="0" name=""/>
        <dsp:cNvSpPr/>
      </dsp:nvSpPr>
      <dsp:spPr>
        <a:xfrm rot="10800000">
          <a:off x="5756566" y="2091689"/>
          <a:ext cx="1202601" cy="2556510"/>
        </a:xfrm>
        <a:prstGeom prst="round2SameRect">
          <a:avLst>
            <a:gd name="adj1" fmla="val 10500"/>
            <a:gd name="adj2" fmla="val 0"/>
          </a:avLst>
        </a:prstGeom>
        <a:solidFill>
          <a:schemeClr val="accent6">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latin typeface="Times New Roman" pitchFamily="18" charset="0"/>
              <a:cs typeface="Times New Roman" pitchFamily="18" charset="0"/>
            </a:rPr>
            <a:t>PET</a:t>
          </a:r>
          <a:r>
            <a:rPr lang="en-US" sz="1400" b="1" kern="1200" baseline="0" dirty="0" smtClean="0">
              <a:latin typeface="Times New Roman" pitchFamily="18" charset="0"/>
              <a:cs typeface="Times New Roman" pitchFamily="18" charset="0"/>
            </a:rPr>
            <a:t> FOODS</a:t>
          </a:r>
        </a:p>
        <a:p>
          <a:pPr lvl="0" algn="l" defTabSz="622300">
            <a:lnSpc>
              <a:spcPct val="90000"/>
            </a:lnSpc>
            <a:spcBef>
              <a:spcPct val="0"/>
            </a:spcBef>
            <a:spcAft>
              <a:spcPct val="35000"/>
            </a:spcAft>
          </a:pPr>
          <a:r>
            <a:rPr lang="en-US" sz="1400" b="0" kern="1200" dirty="0" smtClean="0">
              <a:latin typeface="Times New Roman" pitchFamily="18" charset="0"/>
              <a:cs typeface="Times New Roman" pitchFamily="18" charset="0"/>
            </a:rPr>
            <a:t>Poultry Feed</a:t>
          </a:r>
        </a:p>
        <a:p>
          <a:pPr lvl="0" algn="l" defTabSz="622300">
            <a:lnSpc>
              <a:spcPct val="90000"/>
            </a:lnSpc>
            <a:spcBef>
              <a:spcPct val="0"/>
            </a:spcBef>
            <a:spcAft>
              <a:spcPct val="35000"/>
            </a:spcAft>
          </a:pPr>
          <a:r>
            <a:rPr lang="en-US" sz="1400" b="0" kern="1200" dirty="0" smtClean="0">
              <a:latin typeface="Times New Roman" pitchFamily="18" charset="0"/>
              <a:cs typeface="Times New Roman" pitchFamily="18" charset="0"/>
            </a:rPr>
            <a:t>Cattle Feed</a:t>
          </a:r>
        </a:p>
        <a:p>
          <a:pPr lvl="0" algn="l" defTabSz="622300">
            <a:lnSpc>
              <a:spcPct val="90000"/>
            </a:lnSpc>
            <a:spcBef>
              <a:spcPct val="0"/>
            </a:spcBef>
            <a:spcAft>
              <a:spcPct val="35000"/>
            </a:spcAft>
          </a:pPr>
          <a:r>
            <a:rPr lang="en-US" sz="1400" b="0" kern="1200" dirty="0" smtClean="0">
              <a:latin typeface="Times New Roman" pitchFamily="18" charset="0"/>
              <a:cs typeface="Times New Roman" pitchFamily="18" charset="0"/>
            </a:rPr>
            <a:t>Horse Feed</a:t>
          </a:r>
        </a:p>
        <a:p>
          <a:pPr lvl="0" algn="l" defTabSz="622300">
            <a:lnSpc>
              <a:spcPct val="90000"/>
            </a:lnSpc>
            <a:spcBef>
              <a:spcPct val="0"/>
            </a:spcBef>
            <a:spcAft>
              <a:spcPct val="35000"/>
            </a:spcAft>
          </a:pPr>
          <a:r>
            <a:rPr lang="en-US" sz="1400" b="0" kern="1200" dirty="0" smtClean="0">
              <a:latin typeface="Times New Roman" pitchFamily="18" charset="0"/>
              <a:cs typeface="Times New Roman" pitchFamily="18" charset="0"/>
            </a:rPr>
            <a:t>Large animal feed</a:t>
          </a:r>
        </a:p>
        <a:p>
          <a:pPr lvl="0" algn="l" defTabSz="622300">
            <a:lnSpc>
              <a:spcPct val="90000"/>
            </a:lnSpc>
            <a:spcBef>
              <a:spcPct val="0"/>
            </a:spcBef>
            <a:spcAft>
              <a:spcPct val="35000"/>
            </a:spcAft>
          </a:pPr>
          <a:r>
            <a:rPr lang="en-US" sz="1400" b="0" kern="1200" dirty="0" smtClean="0">
              <a:latin typeface="Times New Roman" pitchFamily="18" charset="0"/>
              <a:cs typeface="Times New Roman" pitchFamily="18" charset="0"/>
            </a:rPr>
            <a:t>Bird Feeds </a:t>
          </a:r>
        </a:p>
        <a:p>
          <a:pPr lvl="0" algn="l" defTabSz="622300">
            <a:lnSpc>
              <a:spcPct val="90000"/>
            </a:lnSpc>
            <a:spcBef>
              <a:spcPct val="0"/>
            </a:spcBef>
            <a:spcAft>
              <a:spcPct val="35000"/>
            </a:spcAft>
          </a:pPr>
          <a:r>
            <a:rPr lang="en-US" sz="1400" b="0" kern="1200" dirty="0" smtClean="0">
              <a:latin typeface="Times New Roman" pitchFamily="18" charset="0"/>
              <a:cs typeface="Times New Roman" pitchFamily="18" charset="0"/>
            </a:rPr>
            <a:t>Small Animal Feed </a:t>
          </a:r>
        </a:p>
        <a:p>
          <a:pPr lvl="0" algn="l" defTabSz="622300">
            <a:lnSpc>
              <a:spcPct val="90000"/>
            </a:lnSpc>
            <a:spcBef>
              <a:spcPct val="0"/>
            </a:spcBef>
            <a:spcAft>
              <a:spcPct val="35000"/>
            </a:spcAft>
          </a:pPr>
          <a:endParaRPr lang="en-US" sz="1400" b="0" kern="1200" dirty="0" smtClean="0">
            <a:latin typeface="Times New Roman" pitchFamily="18" charset="0"/>
            <a:cs typeface="Times New Roman" pitchFamily="18" charset="0"/>
          </a:endParaRPr>
        </a:p>
        <a:p>
          <a:pPr lvl="0" algn="l" defTabSz="622300">
            <a:lnSpc>
              <a:spcPct val="90000"/>
            </a:lnSpc>
            <a:spcBef>
              <a:spcPct val="0"/>
            </a:spcBef>
            <a:spcAft>
              <a:spcPct val="35000"/>
            </a:spcAft>
          </a:pPr>
          <a:endParaRPr lang="en-US" sz="1400" b="0" kern="1200" dirty="0">
            <a:latin typeface="Times New Roman" pitchFamily="18" charset="0"/>
            <a:cs typeface="Times New Roman" pitchFamily="18" charset="0"/>
          </a:endParaRPr>
        </a:p>
      </dsp:txBody>
      <dsp:txXfrm rot="10800000">
        <a:off x="5793550" y="2091689"/>
        <a:ext cx="1128633" cy="2519526"/>
      </dsp:txXfrm>
    </dsp:sp>
    <dsp:sp modelId="{6D6D4972-6375-403C-9ECC-C2B7878BE491}">
      <dsp:nvSpPr>
        <dsp:cNvPr id="0" name=""/>
        <dsp:cNvSpPr/>
      </dsp:nvSpPr>
      <dsp:spPr>
        <a:xfrm>
          <a:off x="7079428" y="278892"/>
          <a:ext cx="1202601" cy="1533906"/>
        </a:xfrm>
        <a:prstGeom prst="roundRect">
          <a:avLst>
            <a:gd name="adj" fmla="val 10000"/>
          </a:avLst>
        </a:prstGeom>
        <a:blipFill rotWithShape="0">
          <a:blip xmlns:r="http://schemas.openxmlformats.org/officeDocument/2006/relationships" r:embed="rId6"/>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C53478D-C757-4069-8037-403DEAAA20A5}">
      <dsp:nvSpPr>
        <dsp:cNvPr id="0" name=""/>
        <dsp:cNvSpPr/>
      </dsp:nvSpPr>
      <dsp:spPr>
        <a:xfrm rot="10800000">
          <a:off x="7079428" y="2091689"/>
          <a:ext cx="1202601" cy="2556510"/>
        </a:xfrm>
        <a:prstGeom prst="round2SameRect">
          <a:avLst>
            <a:gd name="adj1" fmla="val 10500"/>
            <a:gd name="adj2" fmla="val 0"/>
          </a:avLst>
        </a:prstGeom>
        <a:solidFill>
          <a:schemeClr val="accent2">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en-US" sz="1300" b="1" kern="1200" smtClean="0">
              <a:latin typeface="Times New Roman" pitchFamily="18" charset="0"/>
              <a:cs typeface="Times New Roman" pitchFamily="18" charset="0"/>
            </a:rPr>
            <a:t>COSMETICPRODUCTS</a:t>
          </a:r>
        </a:p>
        <a:p>
          <a:pPr lvl="0" algn="l" defTabSz="577850">
            <a:lnSpc>
              <a:spcPct val="90000"/>
            </a:lnSpc>
            <a:spcBef>
              <a:spcPct val="0"/>
            </a:spcBef>
            <a:spcAft>
              <a:spcPct val="35000"/>
            </a:spcAft>
          </a:pPr>
          <a:r>
            <a:rPr lang="en-US" sz="1400" b="1" kern="1200" smtClean="0">
              <a:latin typeface="Times New Roman" pitchFamily="18" charset="0"/>
              <a:cs typeface="Times New Roman" pitchFamily="18" charset="0"/>
            </a:rPr>
            <a:t> </a:t>
          </a:r>
          <a:r>
            <a:rPr lang="en-US" sz="1400" b="0" kern="1200" smtClean="0">
              <a:latin typeface="Times New Roman" pitchFamily="18" charset="0"/>
              <a:cs typeface="Times New Roman" pitchFamily="18" charset="0"/>
            </a:rPr>
            <a:t>Faces wash </a:t>
          </a:r>
        </a:p>
        <a:p>
          <a:pPr lvl="0" algn="l" defTabSz="577850">
            <a:lnSpc>
              <a:spcPct val="90000"/>
            </a:lnSpc>
            <a:spcBef>
              <a:spcPct val="0"/>
            </a:spcBef>
            <a:spcAft>
              <a:spcPct val="35000"/>
            </a:spcAft>
          </a:pPr>
          <a:r>
            <a:rPr lang="en-US" sz="1400" b="0" kern="1200" smtClean="0">
              <a:latin typeface="Times New Roman" pitchFamily="18" charset="0"/>
              <a:cs typeface="Times New Roman" pitchFamily="18" charset="0"/>
            </a:rPr>
            <a:t> Creams </a:t>
          </a:r>
        </a:p>
        <a:p>
          <a:pPr lvl="0" algn="l" defTabSz="577850">
            <a:lnSpc>
              <a:spcPct val="90000"/>
            </a:lnSpc>
            <a:spcBef>
              <a:spcPct val="0"/>
            </a:spcBef>
            <a:spcAft>
              <a:spcPct val="35000"/>
            </a:spcAft>
          </a:pPr>
          <a:r>
            <a:rPr lang="en-US" sz="1400" b="0" kern="1200" smtClean="0">
              <a:latin typeface="Times New Roman" pitchFamily="18" charset="0"/>
              <a:cs typeface="Times New Roman" pitchFamily="18" charset="0"/>
            </a:rPr>
            <a:t> Lotions </a:t>
          </a:r>
        </a:p>
        <a:p>
          <a:pPr lvl="0" algn="l" defTabSz="577850">
            <a:lnSpc>
              <a:spcPct val="90000"/>
            </a:lnSpc>
            <a:spcBef>
              <a:spcPct val="0"/>
            </a:spcBef>
            <a:spcAft>
              <a:spcPct val="35000"/>
            </a:spcAft>
          </a:pPr>
          <a:r>
            <a:rPr lang="en-US" sz="1400" b="0" kern="1200" smtClean="0">
              <a:latin typeface="Times New Roman" pitchFamily="18" charset="0"/>
              <a:cs typeface="Times New Roman" pitchFamily="18" charset="0"/>
            </a:rPr>
            <a:t> Soaps  </a:t>
          </a:r>
          <a:r>
            <a:rPr lang="en-US" sz="1300" b="0" kern="1200" smtClean="0">
              <a:latin typeface="Times New Roman" pitchFamily="18" charset="0"/>
              <a:cs typeface="Times New Roman" pitchFamily="18" charset="0"/>
            </a:rPr>
            <a:t> </a:t>
          </a:r>
          <a:endParaRPr lang="en-US" sz="1300" b="0" kern="1200" dirty="0">
            <a:latin typeface="Times New Roman" pitchFamily="18" charset="0"/>
            <a:cs typeface="Times New Roman" pitchFamily="18" charset="0"/>
          </a:endParaRPr>
        </a:p>
      </dsp:txBody>
      <dsp:txXfrm rot="10800000">
        <a:off x="7116412" y="2091689"/>
        <a:ext cx="1128633" cy="2519526"/>
      </dsp:txXfrm>
    </dsp:sp>
    <dsp:sp modelId="{38A278FD-4A4F-4B9C-9CD1-EEBB71780428}">
      <dsp:nvSpPr>
        <dsp:cNvPr id="0" name=""/>
        <dsp:cNvSpPr/>
      </dsp:nvSpPr>
      <dsp:spPr>
        <a:xfrm>
          <a:off x="8402290" y="278892"/>
          <a:ext cx="1202601" cy="1533906"/>
        </a:xfrm>
        <a:prstGeom prst="roundRect">
          <a:avLst>
            <a:gd name="adj" fmla="val 10000"/>
          </a:avLst>
        </a:prstGeom>
        <a:blipFill rotWithShape="0">
          <a:blip xmlns:r="http://schemas.openxmlformats.org/officeDocument/2006/relationships" r:embed="rId7"/>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0252EF3-59ED-4984-A3B7-2267F2805A82}">
      <dsp:nvSpPr>
        <dsp:cNvPr id="0" name=""/>
        <dsp:cNvSpPr/>
      </dsp:nvSpPr>
      <dsp:spPr>
        <a:xfrm rot="10800000">
          <a:off x="8402290" y="2091689"/>
          <a:ext cx="1202601" cy="2556510"/>
        </a:xfrm>
        <a:prstGeom prst="round2SameRect">
          <a:avLst>
            <a:gd name="adj1" fmla="val 10500"/>
            <a:gd name="adj2" fmla="val 0"/>
          </a:avLst>
        </a:prstGeom>
        <a:solidFill>
          <a:srgbClr val="00B0F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ts val="0"/>
            </a:spcAft>
          </a:pPr>
          <a:r>
            <a:rPr lang="en-US" sz="1300" b="1" kern="1200" smtClean="0">
              <a:latin typeface="Times New Roman" pitchFamily="18" charset="0"/>
              <a:cs typeface="Times New Roman" pitchFamily="18" charset="0"/>
            </a:rPr>
            <a:t>NUTRA</a:t>
          </a:r>
        </a:p>
        <a:p>
          <a:pPr lvl="0" algn="ctr" defTabSz="577850">
            <a:lnSpc>
              <a:spcPct val="90000"/>
            </a:lnSpc>
            <a:spcBef>
              <a:spcPct val="0"/>
            </a:spcBef>
            <a:spcAft>
              <a:spcPts val="0"/>
            </a:spcAft>
          </a:pPr>
          <a:r>
            <a:rPr lang="en-US" sz="1300" b="1" kern="1200" smtClean="0">
              <a:latin typeface="Times New Roman" pitchFamily="18" charset="0"/>
              <a:cs typeface="Times New Roman" pitchFamily="18" charset="0"/>
            </a:rPr>
            <a:t>PRODUCTS </a:t>
          </a:r>
        </a:p>
        <a:p>
          <a:pPr lvl="0" algn="l" defTabSz="577850">
            <a:lnSpc>
              <a:spcPct val="90000"/>
            </a:lnSpc>
            <a:spcBef>
              <a:spcPct val="0"/>
            </a:spcBef>
            <a:spcAft>
              <a:spcPct val="35000"/>
            </a:spcAft>
          </a:pPr>
          <a:r>
            <a:rPr lang="en-US" sz="1400" kern="1200" smtClean="0">
              <a:latin typeface="Times New Roman" pitchFamily="18" charset="0"/>
              <a:cs typeface="Times New Roman" pitchFamily="18" charset="0"/>
            </a:rPr>
            <a:t>Dietary Supplements </a:t>
          </a:r>
          <a:endParaRPr lang="en-US" sz="1400" kern="1200" dirty="0">
            <a:latin typeface="Times New Roman" pitchFamily="18" charset="0"/>
            <a:cs typeface="Times New Roman" pitchFamily="18" charset="0"/>
          </a:endParaRPr>
        </a:p>
      </dsp:txBody>
      <dsp:txXfrm rot="10800000">
        <a:off x="8439274" y="2091689"/>
        <a:ext cx="1128633" cy="251952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4" tIns="46242" rIns="92484" bIns="46242" rtlCol="0"/>
          <a:lstStyle>
            <a:lvl1pPr algn="l">
              <a:defRPr sz="1200"/>
            </a:lvl1pPr>
          </a:lstStyle>
          <a:p>
            <a:endParaRPr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484" tIns="46242" rIns="92484" bIns="46242" rtlCol="0"/>
          <a:lstStyle>
            <a:lvl1pPr algn="r">
              <a:defRPr sz="1200"/>
            </a:lvl1pPr>
          </a:lstStyle>
          <a:p>
            <a:fld id="{705E03B7-B591-4A2A-B695-014C5A39F13E}" type="datetimeFigureOut">
              <a:rPr lang="en-US"/>
              <a:pPr/>
              <a:t>10/23/2020</a:t>
            </a:fld>
            <a:endParaRPr dirty="0"/>
          </a:p>
        </p:txBody>
      </p:sp>
      <p:sp>
        <p:nvSpPr>
          <p:cNvPr id="4" name="Footer Placeholder 3"/>
          <p:cNvSpPr>
            <a:spLocks noGrp="1"/>
          </p:cNvSpPr>
          <p:nvPr>
            <p:ph type="ftr" sz="quarter" idx="2"/>
          </p:nvPr>
        </p:nvSpPr>
        <p:spPr>
          <a:xfrm>
            <a:off x="1" y="8772668"/>
            <a:ext cx="3011699" cy="461804"/>
          </a:xfrm>
          <a:prstGeom prst="rect">
            <a:avLst/>
          </a:prstGeom>
        </p:spPr>
        <p:txBody>
          <a:bodyPr vert="horz" lIns="92484" tIns="46242" rIns="92484" bIns="46242" rtlCol="0" anchor="b"/>
          <a:lstStyle>
            <a:lvl1pPr algn="l">
              <a:defRPr sz="1200"/>
            </a:lvl1pPr>
          </a:lstStyle>
          <a:p>
            <a:endParaRPr dirty="0"/>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84" tIns="46242" rIns="92484" bIns="46242" rtlCol="0" anchor="b"/>
          <a:lstStyle>
            <a:lvl1pPr algn="r">
              <a:defRPr sz="1200"/>
            </a:lvl1pPr>
          </a:lstStyle>
          <a:p>
            <a:fld id="{A8E322BB-75AD-4A1E-9661-2724167329F0}" type="slidenum">
              <a:rPr/>
              <a:pPr/>
              <a:t>‹#›</a:t>
            </a:fld>
            <a:endParaRPr dirty="0"/>
          </a:p>
        </p:txBody>
      </p:sp>
    </p:spTree>
    <p:extLst>
      <p:ext uri="{BB962C8B-B14F-4D97-AF65-F5344CB8AC3E}">
        <p14:creationId xmlns:p14="http://schemas.microsoft.com/office/powerpoint/2010/main" xmlns=""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84" tIns="46242" rIns="92484" bIns="46242" rtlCol="0"/>
          <a:lstStyle>
            <a:lvl1pPr algn="l">
              <a:defRPr sz="1200"/>
            </a:lvl1pPr>
          </a:lstStyle>
          <a:p>
            <a:endParaRPr dirty="0"/>
          </a:p>
        </p:txBody>
      </p:sp>
      <p:sp>
        <p:nvSpPr>
          <p:cNvPr id="3" name="Date Placeholder 2"/>
          <p:cNvSpPr>
            <a:spLocks noGrp="1"/>
          </p:cNvSpPr>
          <p:nvPr>
            <p:ph type="dt" idx="1"/>
          </p:nvPr>
        </p:nvSpPr>
        <p:spPr>
          <a:xfrm>
            <a:off x="3936769" y="0"/>
            <a:ext cx="3011699" cy="461804"/>
          </a:xfrm>
          <a:prstGeom prst="rect">
            <a:avLst/>
          </a:prstGeom>
        </p:spPr>
        <p:txBody>
          <a:bodyPr vert="horz" lIns="92484" tIns="46242" rIns="92484" bIns="46242" rtlCol="0"/>
          <a:lstStyle>
            <a:lvl1pPr algn="r">
              <a:defRPr sz="1200"/>
            </a:lvl1pPr>
          </a:lstStyle>
          <a:p>
            <a:fld id="{67DFBD7B-E4FB-4AA8-9540-FD148073ACB3}" type="datetimeFigureOut">
              <a:rPr lang="en-US"/>
              <a:pPr/>
              <a:t>10/23/2020</a:t>
            </a:fld>
            <a:endParaRPr dirty="0"/>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484" tIns="46242" rIns="92484" bIns="46242" rtlCol="0" anchor="ctr"/>
          <a:lstStyle/>
          <a:p>
            <a:endParaRPr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84" tIns="46242" rIns="92484" bIns="46242" rtlCol="0" anchor="b"/>
          <a:lstStyle>
            <a:lvl1pPr algn="l">
              <a:defRPr sz="1200"/>
            </a:lvl1pPr>
          </a:lstStyle>
          <a:p>
            <a:endParaRPr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4" tIns="46242" rIns="92484" bIns="46242" rtlCol="0" anchor="b"/>
          <a:lstStyle>
            <a:lvl1pPr algn="r">
              <a:defRPr sz="1200"/>
            </a:lvl1pPr>
          </a:lstStyle>
          <a:p>
            <a:fld id="{B045B7DE-1198-4F2F-B574-CA8CAE341642}" type="slidenum">
              <a:rPr/>
              <a:pPr/>
              <a:t>‹#›</a:t>
            </a:fld>
            <a:endParaRPr dirty="0"/>
          </a:p>
        </p:txBody>
      </p:sp>
    </p:spTree>
    <p:extLst>
      <p:ext uri="{BB962C8B-B14F-4D97-AF65-F5344CB8AC3E}">
        <p14:creationId xmlns:p14="http://schemas.microsoft.com/office/powerpoint/2010/main" xmlns=""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7209051-6E81-43E8-9099-FF6A0C3DCFE8}" type="datetime1">
              <a:rPr lang="en-US"/>
              <a:pPr/>
              <a:t>10/23/2020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3887510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CEAB04-7709-4C1E-A61A-74684A0170FC}" type="datetime1">
              <a:rPr lang="en-US"/>
              <a:pPr/>
              <a:t>10/23/2020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264082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Vertical Title 1"/>
          <p:cNvSpPr>
            <a:spLocks noGrp="1"/>
          </p:cNvSpPr>
          <p:nvPr>
            <p:ph type="title" orient="vert"/>
          </p:nvPr>
        </p:nvSpPr>
        <p:spPr>
          <a:xfrm>
            <a:off x="9751060" y="1150514"/>
            <a:ext cx="1828324"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79BD0D-E0B1-4CED-AC65-708AC79EB9CD}" type="datetime1">
              <a:rPr lang="en-US"/>
              <a:pPr/>
              <a:t>10/23/2020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81644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CC3EA6D-DF0B-4D4B-B359-5F1D1D0E30A4}" type="datetime1">
              <a:rPr lang="en-US"/>
              <a:pPr/>
              <a:t>10/23/2020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3435150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7EDB99-15BC-4479-BAC5-1E502E66917A}" type="datetime1">
              <a:rPr lang="en-US"/>
              <a:pPr/>
              <a:t>10/23/2020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1435693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67C2A3-CD19-48AB-9F64-ECCF75182EDD}" type="datetime1">
              <a:rPr lang="en-US"/>
              <a:pPr/>
              <a:t>10/23/2020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1297796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888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21888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094412" y="1596571"/>
            <a:ext cx="487553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63E8C1-7C87-4705-AB97-8CD17D208E3F}" type="datetime1">
              <a:rPr lang="en-US"/>
              <a:pPr/>
              <a:t>10/23/2020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48703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20C624E-DF92-4841-B9B9-DD11AA239B85}" type="datetime1">
              <a:rPr lang="en-US"/>
              <a:pPr/>
              <a:t>10/23/2020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96903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sp>
        <p:nvSpPr>
          <p:cNvPr id="2" name="Date Placeholder 1"/>
          <p:cNvSpPr>
            <a:spLocks noGrp="1"/>
          </p:cNvSpPr>
          <p:nvPr>
            <p:ph type="dt" sz="half" idx="10"/>
          </p:nvPr>
        </p:nvSpPr>
        <p:spPr/>
        <p:txBody>
          <a:bodyPr/>
          <a:lstStyle/>
          <a:p>
            <a:fld id="{FBDA3AE1-4360-4D5B-BDBC-656B872DD533}" type="datetime1">
              <a:rPr lang="en-US"/>
              <a:pPr/>
              <a:t>10/23/2020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2225395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90708-46A4-4851-883E-8DFB8939107E}" type="datetime1">
              <a:rPr lang="en-US"/>
              <a:pPr/>
              <a:t>10/23/2020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3483960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8EFFC-86AE-4294-A319-CAFC2651994B}" type="datetime1">
              <a:rPr lang="en-US"/>
              <a:pPr/>
              <a:t>10/23/2020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34C99D79-8A4B-4031-B1E0-AF26F8EDF2BC}" type="slidenum">
              <a:rPr/>
              <a:pPr/>
              <a:t>‹#›</a:t>
            </a:fld>
            <a:endParaRPr dirty="0"/>
          </a:p>
        </p:txBody>
      </p:sp>
    </p:spTree>
    <p:extLst>
      <p:ext uri="{BB962C8B-B14F-4D97-AF65-F5344CB8AC3E}">
        <p14:creationId xmlns:p14="http://schemas.microsoft.com/office/powerpoint/2010/main" xmlns="" val="1442985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endParaRPr dirty="0"/>
          </a:p>
        </p:txBody>
      </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10/23/2020</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dirty="0"/>
          </a:p>
        </p:txBody>
      </p:sp>
    </p:spTree>
    <p:extLst>
      <p:ext uri="{BB962C8B-B14F-4D97-AF65-F5344CB8AC3E}">
        <p14:creationId xmlns:p14="http://schemas.microsoft.com/office/powerpoint/2010/main" xmlns=""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ales@proalgen.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4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3"/>
                </a:solidFill>
                <a:latin typeface="Times New Roman" pitchFamily="18" charset="0"/>
                <a:cs typeface="Times New Roman" pitchFamily="18" charset="0"/>
              </a:rPr>
              <a:t>Proalgen Biotech Limited </a:t>
            </a:r>
            <a:endParaRPr lang="en-US" dirty="0">
              <a:solidFill>
                <a:schemeClr val="accent3"/>
              </a:solidFill>
              <a:latin typeface="Times New Roman" pitchFamily="18" charset="0"/>
              <a:cs typeface="Times New Roman" pitchFamily="18" charset="0"/>
            </a:endParaRPr>
          </a:p>
        </p:txBody>
      </p:sp>
      <p:pic>
        <p:nvPicPr>
          <p:cNvPr id="5" name="Picture 4" descr="home_image_main.jpeg"/>
          <p:cNvPicPr>
            <a:picLocks noChangeAspect="1"/>
          </p:cNvPicPr>
          <p:nvPr/>
        </p:nvPicPr>
        <p:blipFill>
          <a:blip r:embed="rId3" cstate="print"/>
          <a:stretch>
            <a:fillRect/>
          </a:stretch>
        </p:blipFill>
        <p:spPr>
          <a:xfrm>
            <a:off x="1979612" y="2133600"/>
            <a:ext cx="7772400" cy="1714500"/>
          </a:xfrm>
          <a:prstGeom prst="rect">
            <a:avLst/>
          </a:prstGeom>
        </p:spPr>
      </p:pic>
      <p:sp>
        <p:nvSpPr>
          <p:cNvPr id="7" name="TextBox 6"/>
          <p:cNvSpPr txBox="1"/>
          <p:nvPr/>
        </p:nvSpPr>
        <p:spPr>
          <a:xfrm>
            <a:off x="2055812" y="4191000"/>
            <a:ext cx="76200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i="1" dirty="0" smtClean="0">
                <a:solidFill>
                  <a:srgbClr val="CC0000"/>
                </a:solidFill>
                <a:latin typeface="Times New Roman" pitchFamily="18" charset="0"/>
                <a:cs typeface="Times New Roman" pitchFamily="18" charset="0"/>
              </a:rPr>
              <a:t>Nutrapam™ - Natural Mixed Carotenoids (Palm) </a:t>
            </a:r>
          </a:p>
        </p:txBody>
      </p:sp>
      <p:pic>
        <p:nvPicPr>
          <p:cNvPr id="8" name="Picture 7" descr="ac-led-luminaries-250x250.png"/>
          <p:cNvPicPr>
            <a:picLocks noChangeAspect="1"/>
          </p:cNvPicPr>
          <p:nvPr/>
        </p:nvPicPr>
        <p:blipFill>
          <a:blip r:embed="rId4"/>
          <a:stretch>
            <a:fillRect/>
          </a:stretch>
        </p:blipFill>
        <p:spPr>
          <a:xfrm>
            <a:off x="10360025" y="0"/>
            <a:ext cx="1828800" cy="1828800"/>
          </a:xfrm>
          <a:prstGeom prst="rect">
            <a:avLst/>
          </a:prstGeom>
        </p:spPr>
      </p:pic>
      <p:pic>
        <p:nvPicPr>
          <p:cNvPr id="9" name="Picture 8" descr="halal-certification-services-500x500.png"/>
          <p:cNvPicPr>
            <a:picLocks noChangeAspect="1"/>
          </p:cNvPicPr>
          <p:nvPr/>
        </p:nvPicPr>
        <p:blipFill>
          <a:blip r:embed="rId5" cstate="print"/>
          <a:stretch>
            <a:fillRect/>
          </a:stretch>
        </p:blipFill>
        <p:spPr>
          <a:xfrm>
            <a:off x="10360025" y="1828800"/>
            <a:ext cx="1828800" cy="1828800"/>
          </a:xfrm>
          <a:prstGeom prst="rect">
            <a:avLst/>
          </a:prstGeom>
        </p:spPr>
      </p:pic>
      <p:pic>
        <p:nvPicPr>
          <p:cNvPr id="10" name="Picture 9" descr="logo.png"/>
          <p:cNvPicPr>
            <a:picLocks noChangeAspect="1"/>
          </p:cNvPicPr>
          <p:nvPr/>
        </p:nvPicPr>
        <p:blipFill>
          <a:blip r:embed="rId6"/>
          <a:stretch>
            <a:fillRect/>
          </a:stretch>
        </p:blipFill>
        <p:spPr>
          <a:xfrm>
            <a:off x="0" y="0"/>
            <a:ext cx="723442" cy="1066799"/>
          </a:xfrm>
          <a:prstGeom prst="rect">
            <a:avLst/>
          </a:prstGeom>
        </p:spPr>
      </p:pic>
      <p:pic>
        <p:nvPicPr>
          <p:cNvPr id="11" name="Picture 10" descr="fssai_full_form-1.png"/>
          <p:cNvPicPr>
            <a:picLocks noChangeAspect="1"/>
          </p:cNvPicPr>
          <p:nvPr/>
        </p:nvPicPr>
        <p:blipFill>
          <a:blip r:embed="rId7" cstate="print"/>
          <a:stretch>
            <a:fillRect/>
          </a:stretch>
        </p:blipFill>
        <p:spPr>
          <a:xfrm>
            <a:off x="10361612" y="3657600"/>
            <a:ext cx="1827214" cy="1295400"/>
          </a:xfrm>
          <a:prstGeom prst="rect">
            <a:avLst/>
          </a:prstGeom>
        </p:spPr>
      </p:pic>
      <p:sp>
        <p:nvSpPr>
          <p:cNvPr id="27650" name="AutoShape 2" descr="DSIR - Welcome to Samie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images (7).jpg"/>
          <p:cNvPicPr>
            <a:picLocks noChangeAspect="1"/>
          </p:cNvPicPr>
          <p:nvPr/>
        </p:nvPicPr>
        <p:blipFill>
          <a:blip r:embed="rId8"/>
          <a:stretch>
            <a:fillRect/>
          </a:stretch>
        </p:blipFill>
        <p:spPr>
          <a:xfrm>
            <a:off x="10369124" y="4876800"/>
            <a:ext cx="1819701" cy="1981200"/>
          </a:xfrm>
          <a:prstGeom prst="rect">
            <a:avLst/>
          </a:prstGeom>
        </p:spPr>
      </p:pic>
    </p:spTree>
    <p:extLst>
      <p:ext uri="{BB962C8B-B14F-4D97-AF65-F5344CB8AC3E}">
        <p14:creationId xmlns:p14="http://schemas.microsoft.com/office/powerpoint/2010/main" xmlns="" val="2801835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solidFill>
                  <a:schemeClr val="accent4"/>
                </a:solidFill>
                <a:latin typeface="Times New Roman" pitchFamily="18" charset="0"/>
                <a:cs typeface="Times New Roman" pitchFamily="18" charset="0"/>
              </a:rPr>
              <a:t>Nutrapam™  </a:t>
            </a:r>
            <a:r>
              <a:rPr lang="en-IN" sz="2800" dirty="0" smtClean="0">
                <a:solidFill>
                  <a:schemeClr val="accent3"/>
                </a:solidFill>
                <a:latin typeface="Times New Roman" pitchFamily="18" charset="0"/>
                <a:cs typeface="Times New Roman" pitchFamily="18" charset="0"/>
              </a:rPr>
              <a:t>for Oil based Formulations  for Food </a:t>
            </a:r>
            <a:endParaRPr lang="en-IN" sz="2800" dirty="0">
              <a:solidFill>
                <a:schemeClr val="accent3"/>
              </a:solidFill>
              <a:latin typeface="Times New Roman" pitchFamily="18" charset="0"/>
              <a:cs typeface="Times New Roman" pitchFamily="18" charset="0"/>
            </a:endParaRPr>
          </a:p>
        </p:txBody>
      </p:sp>
      <p:sp>
        <p:nvSpPr>
          <p:cNvPr id="3" name="Content Placeholder 2"/>
          <p:cNvSpPr>
            <a:spLocks noGrp="1"/>
          </p:cNvSpPr>
          <p:nvPr>
            <p:ph idx="1"/>
          </p:nvPr>
        </p:nvSpPr>
        <p:spPr>
          <a:xfrm>
            <a:off x="1218883" y="1600200"/>
            <a:ext cx="9676129" cy="4572000"/>
          </a:xfrm>
        </p:spPr>
        <p:txBody>
          <a:bodyPr>
            <a:normAutofit/>
          </a:bodyPr>
          <a:lstStyle/>
          <a:p>
            <a:pPr marL="0" indent="0">
              <a:buNone/>
            </a:pPr>
            <a:r>
              <a:rPr lang="en-IN" sz="1600" dirty="0" smtClean="0">
                <a:latin typeface="Times New Roman" panose="02020603050405020304" pitchFamily="18" charset="0"/>
                <a:cs typeface="Times New Roman" panose="02020603050405020304" pitchFamily="18" charset="0"/>
              </a:rPr>
              <a:t>Since our </a:t>
            </a:r>
            <a:r>
              <a:rPr lang="en-IN" sz="1600" b="1" dirty="0" smtClean="0">
                <a:solidFill>
                  <a:schemeClr val="accent4"/>
                </a:solidFill>
                <a:latin typeface="Times New Roman" panose="02020603050405020304" pitchFamily="18" charset="0"/>
                <a:cs typeface="Times New Roman" panose="02020603050405020304" pitchFamily="18" charset="0"/>
              </a:rPr>
              <a:t>Nutrapam</a:t>
            </a:r>
            <a:r>
              <a:rPr lang="en-IN" sz="1600" b="1" dirty="0" smtClean="0">
                <a:latin typeface="Times New Roman" panose="02020603050405020304" pitchFamily="18" charset="0"/>
                <a:cs typeface="Times New Roman" panose="02020603050405020304" pitchFamily="18" charset="0"/>
              </a:rPr>
              <a:t> </a:t>
            </a:r>
            <a:r>
              <a:rPr lang="en-IN" sz="1600" b="1" dirty="0" smtClean="0">
                <a:latin typeface="Century Gothic"/>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is highly stable in oil based food products and approved food color  by  FSSAI , European Union , U.S and in many other countries </a:t>
            </a:r>
          </a:p>
          <a:p>
            <a:pPr marL="0" indent="0" algn="ctr">
              <a:buNone/>
            </a:pPr>
            <a:r>
              <a:rPr lang="en-IN" sz="1600" b="1" dirty="0" smtClean="0">
                <a:latin typeface="Times New Roman" panose="02020603050405020304" pitchFamily="18" charset="0"/>
                <a:cs typeface="Times New Roman" panose="02020603050405020304" pitchFamily="18" charset="0"/>
              </a:rPr>
              <a:t> Oil Based Food Colouring Applications</a:t>
            </a:r>
          </a:p>
          <a:p>
            <a:pPr marL="0" indent="0">
              <a:buNone/>
            </a:pPr>
            <a:r>
              <a:rPr lang="en-IN" sz="1600" b="1" dirty="0" smtClean="0">
                <a:latin typeface="Times New Roman" panose="02020603050405020304" pitchFamily="18" charset="0"/>
                <a:cs typeface="Times New Roman" panose="02020603050405020304" pitchFamily="18" charset="0"/>
              </a:rPr>
              <a:t>     Margarines/Bakery Fats                  Cheese 	       Ghee                      Butter                Marmalade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2412" y="3276600"/>
            <a:ext cx="2057400" cy="1041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36458" y="3295144"/>
            <a:ext cx="1874485" cy="102285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23013" y="3293834"/>
            <a:ext cx="1219199" cy="121919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08912" y="3370034"/>
            <a:ext cx="1714499" cy="11429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523411" y="3276599"/>
            <a:ext cx="1371601" cy="1236433"/>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22412" y="4800600"/>
            <a:ext cx="2057400" cy="1326532"/>
          </a:xfrm>
          <a:prstGeom prst="rect">
            <a:avLst/>
          </a:prstGeom>
        </p:spPr>
      </p:pic>
      <p:sp>
        <p:nvSpPr>
          <p:cNvPr id="13" name="TextBox 12"/>
          <p:cNvSpPr txBox="1"/>
          <p:nvPr/>
        </p:nvSpPr>
        <p:spPr>
          <a:xfrm>
            <a:off x="1979610" y="4462046"/>
            <a:ext cx="976549" cy="338554"/>
          </a:xfrm>
          <a:prstGeom prst="rect">
            <a:avLst/>
          </a:prstGeom>
          <a:noFill/>
        </p:spPr>
        <p:txBody>
          <a:bodyPr wrap="none" rtlCol="0">
            <a:spAutoFit/>
          </a:bodyPr>
          <a:lstStyle/>
          <a:p>
            <a:r>
              <a:rPr lang="en-IN" sz="1600" b="1" dirty="0" smtClean="0">
                <a:latin typeface="Times New Roman" panose="02020603050405020304" pitchFamily="18" charset="0"/>
                <a:cs typeface="Times New Roman" panose="02020603050405020304" pitchFamily="18" charset="0"/>
              </a:rPr>
              <a:t>Popcorn </a:t>
            </a:r>
            <a:endParaRPr lang="en-IN" sz="1600" b="1"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037012" y="4800600"/>
            <a:ext cx="1887474" cy="1377434"/>
          </a:xfrm>
          <a:prstGeom prst="rect">
            <a:avLst/>
          </a:prstGeom>
        </p:spPr>
      </p:pic>
      <p:sp>
        <p:nvSpPr>
          <p:cNvPr id="15" name="TextBox 14"/>
          <p:cNvSpPr txBox="1"/>
          <p:nvPr/>
        </p:nvSpPr>
        <p:spPr>
          <a:xfrm>
            <a:off x="4559163" y="4511935"/>
            <a:ext cx="829073" cy="338554"/>
          </a:xfrm>
          <a:prstGeom prst="rect">
            <a:avLst/>
          </a:prstGeom>
          <a:noFill/>
        </p:spPr>
        <p:txBody>
          <a:bodyPr wrap="none" rtlCol="0">
            <a:spAutoFit/>
          </a:bodyPr>
          <a:lstStyle/>
          <a:p>
            <a:r>
              <a:rPr lang="en-IN" sz="1600" b="1" dirty="0" smtClean="0">
                <a:latin typeface="Times New Roman" panose="02020603050405020304" pitchFamily="18" charset="0"/>
                <a:cs typeface="Times New Roman" panose="02020603050405020304" pitchFamily="18" charset="0"/>
              </a:rPr>
              <a:t>Sweets </a:t>
            </a:r>
            <a:endParaRPr lang="en-IN" sz="1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518075" y="4518282"/>
            <a:ext cx="1297150" cy="338554"/>
          </a:xfrm>
          <a:prstGeom prst="rect">
            <a:avLst/>
          </a:prstGeom>
          <a:noFill/>
        </p:spPr>
        <p:txBody>
          <a:bodyPr wrap="none" rtlCol="0">
            <a:spAutoFit/>
          </a:bodyPr>
          <a:lstStyle/>
          <a:p>
            <a:r>
              <a:rPr lang="en-IN" sz="1600" b="1" dirty="0" smtClean="0">
                <a:latin typeface="Times New Roman" panose="02020603050405020304" pitchFamily="18" charset="0"/>
                <a:cs typeface="Times New Roman" panose="02020603050405020304" pitchFamily="18" charset="0"/>
              </a:rPr>
              <a:t>Mayonnaise </a:t>
            </a:r>
            <a:endParaRPr lang="en-IN" sz="1600" b="1"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8151812" y="4800600"/>
            <a:ext cx="1371600" cy="1266511"/>
          </a:xfrm>
          <a:prstGeom prst="rect">
            <a:avLst/>
          </a:prstGeom>
        </p:spPr>
      </p:pic>
      <p:sp>
        <p:nvSpPr>
          <p:cNvPr id="19" name="TextBox 18"/>
          <p:cNvSpPr txBox="1"/>
          <p:nvPr/>
        </p:nvSpPr>
        <p:spPr>
          <a:xfrm>
            <a:off x="8033233" y="4529878"/>
            <a:ext cx="1463862" cy="338554"/>
          </a:xfrm>
          <a:prstGeom prst="rect">
            <a:avLst/>
          </a:prstGeom>
          <a:noFill/>
        </p:spPr>
        <p:txBody>
          <a:bodyPr wrap="none" rtlCol="0">
            <a:spAutoFit/>
          </a:bodyPr>
          <a:lstStyle/>
          <a:p>
            <a:r>
              <a:rPr lang="en-IN" sz="1600" b="1" dirty="0" smtClean="0">
                <a:latin typeface="Times New Roman" panose="02020603050405020304" pitchFamily="18" charset="0"/>
                <a:cs typeface="Times New Roman" panose="02020603050405020304" pitchFamily="18" charset="0"/>
              </a:rPr>
              <a:t>Nutraceuticals</a:t>
            </a:r>
            <a:endParaRPr lang="en-IN" sz="1600"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6246812" y="4876800"/>
            <a:ext cx="1409700" cy="1305232"/>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9828212" y="4800600"/>
            <a:ext cx="1534688" cy="1265284"/>
          </a:xfrm>
          <a:prstGeom prst="rect">
            <a:avLst/>
          </a:prstGeom>
        </p:spPr>
      </p:pic>
      <p:sp>
        <p:nvSpPr>
          <p:cNvPr id="22" name="TextBox 21"/>
          <p:cNvSpPr txBox="1"/>
          <p:nvPr/>
        </p:nvSpPr>
        <p:spPr>
          <a:xfrm>
            <a:off x="9980612" y="4518282"/>
            <a:ext cx="1230914" cy="338554"/>
          </a:xfrm>
          <a:prstGeom prst="rect">
            <a:avLst/>
          </a:prstGeom>
          <a:noFill/>
        </p:spPr>
        <p:txBody>
          <a:bodyPr wrap="none" rtlCol="0">
            <a:spAutoFit/>
          </a:bodyPr>
          <a:lstStyle/>
          <a:p>
            <a:r>
              <a:rPr lang="en-IN" sz="1600" b="1" dirty="0" smtClean="0">
                <a:latin typeface="Times New Roman" panose="02020603050405020304" pitchFamily="18" charset="0"/>
                <a:cs typeface="Times New Roman" panose="02020603050405020304" pitchFamily="18" charset="0"/>
              </a:rPr>
              <a:t>Ice Creams </a:t>
            </a:r>
            <a:endParaRPr lang="en-IN"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244265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solidFill>
                  <a:schemeClr val="accent3"/>
                </a:solidFill>
              </a:rPr>
              <a:t>FAO/WHO Food Standards &amp; European Union Numbers for Betacarotene</a:t>
            </a:r>
            <a:endParaRPr lang="en-IN" sz="2800" dirty="0">
              <a:solidFill>
                <a:schemeClr val="accent3"/>
              </a:solidFill>
            </a:endParaRPr>
          </a:p>
        </p:txBody>
      </p:sp>
      <p:sp>
        <p:nvSpPr>
          <p:cNvPr id="4" name="Content Placeholder 3"/>
          <p:cNvSpPr>
            <a:spLocks noGrp="1"/>
          </p:cNvSpPr>
          <p:nvPr>
            <p:ph idx="1"/>
          </p:nvPr>
        </p:nvSpPr>
        <p:spPr/>
        <p:txBody>
          <a:bodyPr>
            <a:normAutofit fontScale="92500" lnSpcReduction="10000"/>
          </a:bodyPr>
          <a:lstStyle/>
          <a:p>
            <a:pPr marL="0" indent="0">
              <a:buNone/>
            </a:pPr>
            <a:r>
              <a:rPr lang="en-IN" sz="1600" b="1" cap="all" dirty="0" smtClean="0">
                <a:latin typeface="Times New Roman" panose="02020603050405020304" pitchFamily="18" charset="0"/>
                <a:cs typeface="Times New Roman" panose="02020603050405020304" pitchFamily="18" charset="0"/>
              </a:rPr>
              <a:t>FAO CODEX </a:t>
            </a:r>
            <a:r>
              <a:rPr lang="en-IN" sz="1600" b="1" cap="all" dirty="0">
                <a:latin typeface="Times New Roman" panose="02020603050405020304" pitchFamily="18" charset="0"/>
                <a:cs typeface="Times New Roman" panose="02020603050405020304" pitchFamily="18" charset="0"/>
              </a:rPr>
              <a:t>GENERAL STANDARD FOR FOOD ADDITIVES (GSFA)</a:t>
            </a:r>
            <a:endParaRPr lang="en-IN" sz="1600" dirty="0" smtClean="0">
              <a:latin typeface="Times New Roman" panose="02020603050405020304" pitchFamily="18" charset="0"/>
              <a:cs typeface="Times New Roman" panose="02020603050405020304" pitchFamily="18" charset="0"/>
            </a:endParaRPr>
          </a:p>
          <a:p>
            <a:pPr marL="360000">
              <a:lnSpc>
                <a:spcPct val="100000"/>
              </a:lnSpc>
              <a:buFont typeface="Wingdings" panose="05000000000000000000" pitchFamily="2" charset="2"/>
              <a:buChar char="q"/>
            </a:pPr>
            <a:r>
              <a:rPr lang="en-IN" sz="1600" dirty="0" smtClean="0">
                <a:latin typeface="Times New Roman" panose="02020603050405020304" pitchFamily="18" charset="0"/>
                <a:cs typeface="Times New Roman" panose="02020603050405020304" pitchFamily="18" charset="0"/>
              </a:rPr>
              <a:t>INS 160a(</a:t>
            </a:r>
            <a:r>
              <a:rPr lang="en-IN" sz="1600" dirty="0" err="1" smtClean="0">
                <a:latin typeface="Times New Roman" panose="02020603050405020304" pitchFamily="18" charset="0"/>
                <a:cs typeface="Times New Roman" panose="02020603050405020304" pitchFamily="18" charset="0"/>
              </a:rPr>
              <a:t>i</a:t>
            </a:r>
            <a:r>
              <a:rPr lang="en-IN" sz="1600" dirty="0" smtClean="0">
                <a:latin typeface="Times New Roman" panose="02020603050405020304" pitchFamily="18" charset="0"/>
                <a:cs typeface="Times New Roman" panose="02020603050405020304" pitchFamily="18" charset="0"/>
              </a:rPr>
              <a:t>) betacarotene, synthetic </a:t>
            </a:r>
          </a:p>
          <a:p>
            <a:pPr marL="360000">
              <a:lnSpc>
                <a:spcPct val="100000"/>
              </a:lnSpc>
              <a:buFont typeface="Wingdings" panose="05000000000000000000" pitchFamily="2" charset="2"/>
              <a:buChar char="q"/>
            </a:pPr>
            <a:r>
              <a:rPr lang="en-IN" sz="1600" b="1" dirty="0">
                <a:solidFill>
                  <a:schemeClr val="accent3"/>
                </a:solidFill>
                <a:latin typeface="Times New Roman" panose="02020603050405020304" pitchFamily="18" charset="0"/>
                <a:cs typeface="Times New Roman" panose="02020603050405020304" pitchFamily="18" charset="0"/>
              </a:rPr>
              <a:t> </a:t>
            </a:r>
            <a:r>
              <a:rPr lang="en-IN" sz="1600" b="1" dirty="0" smtClean="0">
                <a:solidFill>
                  <a:schemeClr val="accent3"/>
                </a:solidFill>
                <a:latin typeface="Times New Roman" panose="02020603050405020304" pitchFamily="18" charset="0"/>
                <a:cs typeface="Times New Roman" panose="02020603050405020304" pitchFamily="18" charset="0"/>
              </a:rPr>
              <a:t>INS 160a(ii) </a:t>
            </a:r>
            <a:r>
              <a:rPr lang="en-IN" sz="1600" b="1" dirty="0">
                <a:solidFill>
                  <a:schemeClr val="accent3"/>
                </a:solidFill>
                <a:latin typeface="Times New Roman" panose="02020603050405020304" pitchFamily="18" charset="0"/>
                <a:cs typeface="Times New Roman" panose="02020603050405020304" pitchFamily="18" charset="0"/>
              </a:rPr>
              <a:t>betacarotene, </a:t>
            </a:r>
            <a:r>
              <a:rPr lang="en-IN" sz="1600" b="1" dirty="0" smtClean="0">
                <a:solidFill>
                  <a:schemeClr val="accent3"/>
                </a:solidFill>
                <a:latin typeface="Times New Roman" panose="02020603050405020304" pitchFamily="18" charset="0"/>
                <a:cs typeface="Times New Roman" panose="02020603050405020304" pitchFamily="18" charset="0"/>
              </a:rPr>
              <a:t>vegetable  </a:t>
            </a:r>
          </a:p>
          <a:p>
            <a:pPr marL="360000">
              <a:lnSpc>
                <a:spcPct val="100000"/>
              </a:lnSpc>
              <a:buFont typeface="Wingdings" panose="05000000000000000000" pitchFamily="2" charset="2"/>
              <a:buChar char="q"/>
            </a:pPr>
            <a:r>
              <a:rPr lang="en-IN" sz="1600" dirty="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INS 160a(iii</a:t>
            </a:r>
            <a:r>
              <a:rPr lang="en-IN" sz="1600" dirty="0">
                <a:latin typeface="Times New Roman" panose="02020603050405020304" pitchFamily="18" charset="0"/>
                <a:cs typeface="Times New Roman" panose="02020603050405020304" pitchFamily="18" charset="0"/>
              </a:rPr>
              <a:t>) betacarotene, </a:t>
            </a:r>
            <a:r>
              <a:rPr lang="en-IN" sz="1600" dirty="0" smtClean="0">
                <a:latin typeface="Times New Roman" panose="02020603050405020304" pitchFamily="18" charset="0"/>
                <a:cs typeface="Times New Roman" panose="02020603050405020304" pitchFamily="18" charset="0"/>
              </a:rPr>
              <a:t>blakesla trispora </a:t>
            </a:r>
          </a:p>
          <a:p>
            <a:pPr marL="360000">
              <a:lnSpc>
                <a:spcPct val="100000"/>
              </a:lnSpc>
              <a:buFont typeface="Wingdings" panose="05000000000000000000" pitchFamily="2" charset="2"/>
              <a:buChar char="q"/>
            </a:pPr>
            <a:r>
              <a:rPr lang="en-IN" sz="1600" dirty="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INS 160a(iv) betacarotene Dunaliella Salina </a:t>
            </a:r>
            <a:endParaRPr lang="en-IN" sz="1600" dirty="0">
              <a:latin typeface="Times New Roman" panose="02020603050405020304" pitchFamily="18" charset="0"/>
              <a:cs typeface="Times New Roman" panose="02020603050405020304" pitchFamily="18" charset="0"/>
            </a:endParaRPr>
          </a:p>
          <a:p>
            <a:pPr marL="0" indent="0">
              <a:buNone/>
            </a:pPr>
            <a:r>
              <a:rPr lang="en-IN" sz="1600" b="1" dirty="0" smtClean="0">
                <a:latin typeface="Times New Roman" panose="02020603050405020304" pitchFamily="18" charset="0"/>
                <a:cs typeface="Times New Roman" panose="02020603050405020304" pitchFamily="18" charset="0"/>
              </a:rPr>
              <a:t>EUROPEAN UNION FOOD ADDITIVE DATABASE</a:t>
            </a:r>
          </a:p>
          <a:p>
            <a:pPr>
              <a:buFont typeface="Wingdings" panose="05000000000000000000" pitchFamily="2" charset="2"/>
              <a:buChar char="q"/>
            </a:pPr>
            <a:r>
              <a:rPr lang="en-IN" sz="1600" dirty="0" smtClean="0">
                <a:latin typeface="Times New Roman" panose="02020603050405020304" pitchFamily="18" charset="0"/>
                <a:cs typeface="Times New Roman" panose="02020603050405020304" pitchFamily="18" charset="0"/>
              </a:rPr>
              <a:t> </a:t>
            </a:r>
            <a:r>
              <a:rPr lang="en-IN" sz="1600" b="1" dirty="0" smtClean="0">
                <a:solidFill>
                  <a:schemeClr val="accent3"/>
                </a:solidFill>
                <a:latin typeface="Times New Roman" panose="02020603050405020304" pitchFamily="18" charset="0"/>
                <a:cs typeface="Times New Roman" panose="02020603050405020304" pitchFamily="18" charset="0"/>
              </a:rPr>
              <a:t>E160a(</a:t>
            </a:r>
            <a:r>
              <a:rPr lang="en-IN" sz="1600" b="1" dirty="0" err="1" smtClean="0">
                <a:solidFill>
                  <a:schemeClr val="accent3"/>
                </a:solidFill>
                <a:latin typeface="Times New Roman" panose="02020603050405020304" pitchFamily="18" charset="0"/>
                <a:cs typeface="Times New Roman" panose="02020603050405020304" pitchFamily="18" charset="0"/>
              </a:rPr>
              <a:t>i</a:t>
            </a:r>
            <a:r>
              <a:rPr lang="en-IN" sz="1600" b="1" dirty="0" smtClean="0">
                <a:solidFill>
                  <a:schemeClr val="accent3"/>
                </a:solidFill>
                <a:latin typeface="Times New Roman" panose="02020603050405020304" pitchFamily="18" charset="0"/>
                <a:cs typeface="Times New Roman" panose="02020603050405020304" pitchFamily="18" charset="0"/>
              </a:rPr>
              <a:t>) </a:t>
            </a:r>
            <a:r>
              <a:rPr lang="it-IT" sz="1600" dirty="0" smtClean="0">
                <a:latin typeface="Times New Roman" panose="02020603050405020304" pitchFamily="18" charset="0"/>
                <a:cs typeface="Times New Roman" panose="02020603050405020304" pitchFamily="18" charset="0"/>
              </a:rPr>
              <a:t>beta-carotene</a:t>
            </a:r>
          </a:p>
          <a:p>
            <a:pPr>
              <a:buFont typeface="Wingdings" panose="05000000000000000000" pitchFamily="2" charset="2"/>
              <a:buChar char="q"/>
            </a:pPr>
            <a:r>
              <a:rPr lang="en-IN" sz="1600" b="1" dirty="0" smtClean="0">
                <a:solidFill>
                  <a:schemeClr val="accent3"/>
                </a:solidFill>
                <a:latin typeface="Times New Roman" panose="02020603050405020304" pitchFamily="18" charset="0"/>
                <a:cs typeface="Times New Roman" panose="02020603050405020304" pitchFamily="18" charset="0"/>
              </a:rPr>
              <a:t>E160a(ii</a:t>
            </a:r>
            <a:r>
              <a:rPr lang="en-IN" sz="1600" b="1" dirty="0">
                <a:solidFill>
                  <a:schemeClr val="accent3"/>
                </a:solidFill>
                <a:latin typeface="Times New Roman" panose="02020603050405020304" pitchFamily="18" charset="0"/>
                <a:cs typeface="Times New Roman" panose="02020603050405020304" pitchFamily="18" charset="0"/>
              </a:rPr>
              <a:t>) </a:t>
            </a:r>
            <a:r>
              <a:rPr lang="it-IT" sz="1600" b="1" dirty="0" smtClean="0">
                <a:solidFill>
                  <a:schemeClr val="accent3"/>
                </a:solidFill>
                <a:latin typeface="Times New Roman" panose="02020603050405020304" pitchFamily="18" charset="0"/>
                <a:cs typeface="Times New Roman" panose="02020603050405020304" pitchFamily="18" charset="0"/>
              </a:rPr>
              <a:t>Plant carotenes </a:t>
            </a:r>
          </a:p>
          <a:p>
            <a:pPr>
              <a:buFont typeface="Wingdings" panose="05000000000000000000" pitchFamily="2" charset="2"/>
              <a:buChar char="q"/>
            </a:pPr>
            <a:r>
              <a:rPr lang="en-IN" sz="1600" b="1" dirty="0" smtClean="0">
                <a:solidFill>
                  <a:schemeClr val="accent3"/>
                </a:solidFill>
                <a:latin typeface="Times New Roman" panose="02020603050405020304" pitchFamily="18" charset="0"/>
                <a:cs typeface="Times New Roman" panose="02020603050405020304" pitchFamily="18" charset="0"/>
              </a:rPr>
              <a:t>E160a(iii) </a:t>
            </a:r>
            <a:r>
              <a:rPr lang="it-IT" sz="1600" dirty="0" smtClean="0">
                <a:latin typeface="Times New Roman" panose="02020603050405020304" pitchFamily="18" charset="0"/>
                <a:cs typeface="Times New Roman" panose="02020603050405020304" pitchFamily="18" charset="0"/>
              </a:rPr>
              <a:t>Beta-carotene </a:t>
            </a:r>
            <a:r>
              <a:rPr lang="it-IT" sz="1600" dirty="0">
                <a:latin typeface="Times New Roman" panose="02020603050405020304" pitchFamily="18" charset="0"/>
                <a:cs typeface="Times New Roman" panose="02020603050405020304" pitchFamily="18" charset="0"/>
              </a:rPr>
              <a:t>from </a:t>
            </a:r>
            <a:r>
              <a:rPr lang="it-IT" sz="1600" i="1" dirty="0">
                <a:latin typeface="Times New Roman" panose="02020603050405020304" pitchFamily="18" charset="0"/>
                <a:cs typeface="Times New Roman" panose="02020603050405020304" pitchFamily="18" charset="0"/>
              </a:rPr>
              <a:t>Blakeslea </a:t>
            </a:r>
            <a:r>
              <a:rPr lang="it-IT" sz="1600" i="1" dirty="0" smtClean="0">
                <a:latin typeface="Times New Roman" panose="02020603050405020304" pitchFamily="18" charset="0"/>
                <a:cs typeface="Times New Roman" panose="02020603050405020304" pitchFamily="18" charset="0"/>
              </a:rPr>
              <a:t>trispora</a:t>
            </a:r>
          </a:p>
          <a:p>
            <a:pPr>
              <a:buFont typeface="Wingdings" panose="05000000000000000000" pitchFamily="2" charset="2"/>
              <a:buChar char="q"/>
            </a:pPr>
            <a:r>
              <a:rPr lang="en-IN" sz="1600" b="1" dirty="0" smtClean="0">
                <a:solidFill>
                  <a:schemeClr val="accent3"/>
                </a:solidFill>
                <a:latin typeface="Times New Roman" panose="02020603050405020304" pitchFamily="18" charset="0"/>
                <a:cs typeface="Times New Roman" panose="02020603050405020304" pitchFamily="18" charset="0"/>
              </a:rPr>
              <a:t>E160a(iv)  </a:t>
            </a:r>
            <a:r>
              <a:rPr lang="it-IT" sz="1600" dirty="0" smtClean="0">
                <a:latin typeface="Times New Roman" panose="02020603050405020304" pitchFamily="18" charset="0"/>
                <a:cs typeface="Times New Roman" panose="02020603050405020304" pitchFamily="18" charset="0"/>
              </a:rPr>
              <a:t>Algal </a:t>
            </a:r>
            <a:r>
              <a:rPr lang="it-IT" sz="1600" dirty="0">
                <a:latin typeface="Times New Roman" panose="02020603050405020304" pitchFamily="18" charset="0"/>
                <a:cs typeface="Times New Roman" panose="02020603050405020304" pitchFamily="18" charset="0"/>
              </a:rPr>
              <a:t>carotenes</a:t>
            </a:r>
            <a:endParaRPr lang="en-IN" sz="1600" dirty="0" smtClean="0">
              <a:latin typeface="Times New Roman" panose="02020603050405020304" pitchFamily="18" charset="0"/>
              <a:cs typeface="Times New Roman" panose="02020603050405020304" pitchFamily="18" charset="0"/>
            </a:endParaRPr>
          </a:p>
          <a:p>
            <a:pPr marL="0" indent="0">
              <a:buNone/>
            </a:pPr>
            <a:r>
              <a:rPr lang="en-IN" sz="1600" dirty="0">
                <a:latin typeface="Times New Roman" panose="02020603050405020304" pitchFamily="18" charset="0"/>
                <a:cs typeface="Times New Roman" panose="02020603050405020304" pitchFamily="18" charset="0"/>
              </a:rPr>
              <a:t> </a:t>
            </a:r>
            <a:r>
              <a:rPr lang="en-IN" sz="1600" dirty="0" smtClean="0">
                <a:latin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I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19591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3"/>
                </a:solidFill>
              </a:rPr>
              <a:t>Approved Legal Uses of the Substance: </a:t>
            </a:r>
            <a:endParaRPr lang="en-US" sz="2800" dirty="0">
              <a:solidFill>
                <a:schemeClr val="accent3"/>
              </a:solidFill>
            </a:endParaRPr>
          </a:p>
        </p:txBody>
      </p:sp>
      <p:sp>
        <p:nvSpPr>
          <p:cNvPr id="3" name="Content Placeholder 2"/>
          <p:cNvSpPr>
            <a:spLocks noGrp="1"/>
          </p:cNvSpPr>
          <p:nvPr>
            <p:ph idx="1"/>
          </p:nvPr>
        </p:nvSpPr>
        <p:spPr>
          <a:xfrm>
            <a:off x="1218882" y="1600200"/>
            <a:ext cx="10057129" cy="4572000"/>
          </a:xfrm>
        </p:spPr>
        <p:txBody>
          <a:bodyPr>
            <a:normAutofit/>
          </a:bodyPr>
          <a:lstStyle/>
          <a:p>
            <a:pPr marL="290513" indent="-234950" algn="just">
              <a:buFont typeface="Wingdings" pitchFamily="2" charset="2"/>
              <a:buChar char="ü"/>
            </a:pP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Meets purity standards listed by the FDA as a GRAS Nutrient/ Dietary Supplement  ( 21CFR 184.1245)</a:t>
            </a:r>
          </a:p>
          <a:p>
            <a:pPr marL="55563" indent="0" algn="just">
              <a:buFont typeface="Wingdings" pitchFamily="2" charset="2"/>
              <a:buChar char="ü"/>
            </a:pPr>
            <a:r>
              <a:rPr lang="en-US" sz="2000" dirty="0" smtClean="0">
                <a:latin typeface="Times New Roman" pitchFamily="18" charset="0"/>
                <a:cs typeface="Times New Roman" pitchFamily="18" charset="0"/>
              </a:rPr>
              <a:t>  Non Certifiable Color Additive in Food Use : (21 CFR 73.95)  - FDA </a:t>
            </a:r>
          </a:p>
          <a:p>
            <a:pPr marL="55563" indent="0" algn="just">
              <a:buFont typeface="Wingdings" pitchFamily="2" charset="2"/>
              <a:buChar char="ü"/>
            </a:pPr>
            <a:r>
              <a:rPr lang="en-US" sz="2000" dirty="0" smtClean="0">
                <a:latin typeface="Times New Roman" pitchFamily="18" charset="0"/>
                <a:cs typeface="Times New Roman" pitchFamily="18" charset="0"/>
              </a:rPr>
              <a:t>  Non Certifiable Color Additive in Drug Use : (21 CFR 73.1095) - FDA	</a:t>
            </a:r>
          </a:p>
          <a:p>
            <a:pPr marL="55563" indent="0" algn="just">
              <a:buFont typeface="Wingdings" pitchFamily="2" charset="2"/>
              <a:buChar char="ü"/>
            </a:pPr>
            <a:r>
              <a:rPr lang="en-US" sz="2000" dirty="0" smtClean="0">
                <a:latin typeface="Times New Roman" pitchFamily="18" charset="0"/>
                <a:cs typeface="Times New Roman" pitchFamily="18" charset="0"/>
              </a:rPr>
              <a:t> European Union Approved Food Colors E160a(ii) – European Union</a:t>
            </a:r>
          </a:p>
          <a:p>
            <a:pPr marL="55563" indent="0" algn="just">
              <a:buFont typeface="Wingdings" pitchFamily="2" charset="2"/>
              <a:buChar char="ü"/>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GRAS Status of Palm Betacarotene use in food , dietary supplements, animal feeds &amp; cosmetics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3"/>
                </a:solidFill>
              </a:rPr>
              <a:t>Betacarotene  uses in food colors &amp; additives</a:t>
            </a:r>
            <a:endParaRPr lang="en-US" sz="2800" dirty="0">
              <a:solidFill>
                <a:schemeClr val="accent3"/>
              </a:solidFill>
            </a:endParaRPr>
          </a:p>
        </p:txBody>
      </p:sp>
      <p:sp>
        <p:nvSpPr>
          <p:cNvPr id="3" name="Content Placeholder 2"/>
          <p:cNvSpPr>
            <a:spLocks noGrp="1"/>
          </p:cNvSpPr>
          <p:nvPr>
            <p:ph idx="1"/>
          </p:nvPr>
        </p:nvSpPr>
        <p:spPr/>
        <p:txBody>
          <a:bodyPr>
            <a:normAutofit/>
          </a:bodyPr>
          <a:lstStyle/>
          <a:p>
            <a:pPr marL="55563" indent="0" algn="just">
              <a:buNone/>
            </a:pPr>
            <a:r>
              <a:rPr lang="en-US" sz="1600" dirty="0" smtClean="0">
                <a:latin typeface="Times New Roman" pitchFamily="18" charset="0"/>
                <a:cs typeface="Times New Roman" pitchFamily="18" charset="0"/>
              </a:rPr>
              <a:t>β-Carotene can be used as a color additive (as a food colorant) and/or a nutrient supplement (as a source of vitamin A). Its actions in different applications are as follows: </a:t>
            </a:r>
          </a:p>
          <a:p>
            <a:pPr marL="346075" indent="-346075" algn="just">
              <a:buFont typeface="Wingdings" pitchFamily="2" charset="2"/>
              <a:buChar char="ü"/>
            </a:pPr>
            <a:r>
              <a:rPr lang="en-US" sz="1600" dirty="0" smtClean="0">
                <a:latin typeface="Times New Roman" pitchFamily="18" charset="0"/>
                <a:cs typeface="Times New Roman" pitchFamily="18" charset="0"/>
              </a:rPr>
              <a:t>Use as a food colorant ― Betacarotene preserve, or enhance the color or   shading of a food. It is used to  add or restore color in a food in order to enhance its visual appeal and to match consumer expectations. </a:t>
            </a:r>
          </a:p>
          <a:p>
            <a:pPr marL="346075" indent="-346075" algn="just">
              <a:buFont typeface="Wingdings" pitchFamily="2" charset="2"/>
              <a:buChar char="ü"/>
            </a:pPr>
            <a:r>
              <a:rPr lang="en-US" sz="1600" dirty="0" smtClean="0">
                <a:latin typeface="Times New Roman" pitchFamily="18" charset="0"/>
                <a:cs typeface="Times New Roman" pitchFamily="18" charset="0"/>
              </a:rPr>
              <a:t> Use as a source of vitamin ― β-carotene is a vitamin A precursor (or called a provitamin A carotenoid4) meaning it can be converted by the body to retinol5 and be subsequently made into retinal and retinoic acid (other forms of vitamin A). 	</a:t>
            </a:r>
          </a:p>
          <a:p>
            <a:pPr marL="346075" indent="-346075" algn="just">
              <a:buFont typeface="Wingdings" pitchFamily="2" charset="2"/>
              <a:buChar char="ü"/>
            </a:pPr>
            <a:r>
              <a:rPr lang="en-US" sz="1600" dirty="0" smtClean="0">
                <a:latin typeface="Times New Roman" pitchFamily="18" charset="0"/>
                <a:cs typeface="Times New Roman" pitchFamily="18" charset="0"/>
              </a:rPr>
              <a:t> β-Carotene is a direct human food ingredient which functions as a color additive and a nutrient 66 supplement. This substance is used in dairy products, fats and oils, and processed fruits and fruit juices; it may be used in infant formula as a source of vitamin A in accordance with 21 CFR §184.1254.  </a:t>
            </a:r>
          </a:p>
          <a:p>
            <a:pPr marL="346075" indent="-346075" algn="just">
              <a:buFont typeface="Wingdings" pitchFamily="2" charset="2"/>
              <a:buChar char="ü"/>
            </a:pPr>
            <a:r>
              <a:rPr lang="en-US" sz="1600" dirty="0" smtClean="0">
                <a:latin typeface="Times New Roman" pitchFamily="18" charset="0"/>
                <a:cs typeface="Times New Roman" pitchFamily="18" charset="0"/>
              </a:rPr>
              <a:t> β-carotene would be used to color food and beverage products including, but not limited to, yogurts, dairy beverages, ice cream, pudding, confectionery, bakery products, and condiments</a:t>
            </a:r>
            <a:r>
              <a:rPr lang="en-US" sz="1600" dirty="0" smtClean="0"/>
              <a:t>. </a:t>
            </a:r>
            <a:endParaRPr lang="en-US" sz="16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3"/>
                </a:solidFill>
              </a:rPr>
              <a:t>Research findings Benefits of Betacarotene in Cow  as a feed </a:t>
            </a:r>
            <a:endParaRPr lang="en-US" sz="2800" dirty="0">
              <a:solidFill>
                <a:schemeClr val="accent3"/>
              </a:solidFill>
            </a:endParaRPr>
          </a:p>
        </p:txBody>
      </p:sp>
      <p:sp>
        <p:nvSpPr>
          <p:cNvPr id="3" name="Content Placeholder 2"/>
          <p:cNvSpPr>
            <a:spLocks noGrp="1"/>
          </p:cNvSpPr>
          <p:nvPr>
            <p:ph idx="1"/>
          </p:nvPr>
        </p:nvSpPr>
        <p:spPr/>
        <p:txBody>
          <a:bodyPr>
            <a:normAutofit/>
          </a:bodyPr>
          <a:lstStyle/>
          <a:p>
            <a:pPr algn="just">
              <a:buFont typeface="Wingdings" pitchFamily="2" charset="2"/>
              <a:buChar char="ü"/>
            </a:pPr>
            <a:r>
              <a:rPr lang="en-US" sz="1600" dirty="0" smtClean="0">
                <a:latin typeface="Times New Roman" pitchFamily="18" charset="0"/>
                <a:cs typeface="Times New Roman" pitchFamily="18" charset="0"/>
              </a:rPr>
              <a:t>Studies have found supplemental beta-carotene to positively effect milk yield. Heat-stressed cows supplemented with 400 mg beta-carotene increased cumulative milk yield by 11% supplemented 300 mg betacarotene and increased milk yield by 6.4% with this difference approaching significance.</a:t>
            </a:r>
          </a:p>
          <a:p>
            <a:pPr algn="just">
              <a:buFont typeface="Wingdings" pitchFamily="2" charset="2"/>
              <a:buChar char="ü"/>
            </a:pPr>
            <a:r>
              <a:rPr lang="en-US" sz="1600" dirty="0" smtClean="0">
                <a:latin typeface="Times New Roman" pitchFamily="18" charset="0"/>
                <a:cs typeface="Times New Roman" pitchFamily="18" charset="0"/>
              </a:rPr>
              <a:t> With high anti oxidant content betacarotene increases the immunity in cows </a:t>
            </a:r>
          </a:p>
          <a:p>
            <a:pPr algn="just">
              <a:buFont typeface="Wingdings" pitchFamily="2" charset="2"/>
              <a:buChar char="ü"/>
            </a:pPr>
            <a:r>
              <a:rPr lang="en-US" sz="1600" dirty="0" smtClean="0">
                <a:latin typeface="Times New Roman" pitchFamily="18" charset="0"/>
                <a:cs typeface="Times New Roman" pitchFamily="18" charset="0"/>
              </a:rPr>
              <a:t> Supplemental beta-carotene may enhance rumen function. In vitro growth of rumen bacteria and cellulose digestion have been increased with the addition of beta-carotene in the presence of safflower oil (Hino et al., 1993). Diets designed for high production typically contain significant amounts of lipids that increase the free radical burden in the rumen (Andrews et al., 2006). Other dietary antioxidants have increased fiber digestion when fed with diets containing high levels of unsaturated fat in continuous culture (Vazquez Anon and Jenkins, 2007). Perhaps beta-carotene may perform a positive role as an antioxidant in the rumen. </a:t>
            </a:r>
          </a:p>
          <a:p>
            <a:pPr algn="just">
              <a:buFont typeface="Wingdings" pitchFamily="2" charset="2"/>
              <a:buChar char="ü"/>
            </a:pPr>
            <a:r>
              <a:rPr lang="en-US" sz="1600" dirty="0" smtClean="0">
                <a:latin typeface="Times New Roman" pitchFamily="18" charset="0"/>
                <a:cs typeface="Times New Roman" pitchFamily="18" charset="0"/>
              </a:rPr>
              <a:t>Reproduction Dietary beta-carotene levels may be linked to fertility as evidenced by higher concentrations of beta-carotene in the ovary, particularly the corpus luteum (Chew et al., 1984). Benefits of supplemental beta-carotene for the dairy cow may be related to the conversion of circulating beta-carotene to vitamin A, specifically in the uterus and ovaries (Schweigert, 2003). Graves-Hoagland et al. (1988) found plasma beta-carotene to be positively related to progesterone production by corpus luteum cells.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smtClean="0">
                <a:solidFill>
                  <a:schemeClr val="accent3"/>
                </a:solidFill>
              </a:rPr>
              <a:t>Research Studies - </a:t>
            </a:r>
            <a:r>
              <a:rPr lang="en-IN" sz="2400" b="1" dirty="0">
                <a:solidFill>
                  <a:schemeClr val="accent3"/>
                </a:solidFill>
              </a:rPr>
              <a:t/>
            </a:r>
            <a:br>
              <a:rPr lang="en-IN" sz="2400" b="1" dirty="0">
                <a:solidFill>
                  <a:schemeClr val="accent3"/>
                </a:solidFill>
              </a:rPr>
            </a:br>
            <a:r>
              <a:rPr lang="en-US" sz="2400" dirty="0" smtClean="0">
                <a:solidFill>
                  <a:schemeClr val="accent3"/>
                </a:solidFill>
              </a:rPr>
              <a:t>Betacarotene Uses &amp; Benefits in Aqua Feeds</a:t>
            </a:r>
            <a:endParaRPr lang="en-US" sz="2400" dirty="0">
              <a:solidFill>
                <a:schemeClr val="accent3"/>
              </a:solidFill>
            </a:endParaRPr>
          </a:p>
        </p:txBody>
      </p:sp>
      <p:sp>
        <p:nvSpPr>
          <p:cNvPr id="3" name="Content Placeholder 2"/>
          <p:cNvSpPr>
            <a:spLocks noGrp="1"/>
          </p:cNvSpPr>
          <p:nvPr>
            <p:ph idx="1"/>
          </p:nvPr>
        </p:nvSpPr>
        <p:spPr/>
        <p:txBody>
          <a:bodyPr>
            <a:normAutofit/>
          </a:bodyPr>
          <a:lstStyle/>
          <a:p>
            <a:pPr algn="just">
              <a:buFont typeface="Wingdings" pitchFamily="2" charset="2"/>
              <a:buChar char="ü"/>
            </a:pPr>
            <a:r>
              <a:rPr lang="en-US" sz="1600" dirty="0" smtClean="0">
                <a:latin typeface="Times New Roman" pitchFamily="18" charset="0"/>
                <a:cs typeface="Times New Roman" pitchFamily="18" charset="0"/>
              </a:rPr>
              <a:t>Pigmentation is one of the important quality attributes of the fish for consumer acceptability . Betacarotene are responsible for pigmentation of muscles in food fish &amp; skin colour in ornamental fish. </a:t>
            </a:r>
          </a:p>
          <a:p>
            <a:pPr algn="just">
              <a:buFont typeface="Wingdings" pitchFamily="2" charset="2"/>
              <a:buChar char="ü"/>
            </a:pPr>
            <a:r>
              <a:rPr lang="en-US" sz="1600" dirty="0" smtClean="0">
                <a:latin typeface="Times New Roman" pitchFamily="18" charset="0"/>
                <a:cs typeface="Times New Roman" pitchFamily="18" charset="0"/>
              </a:rPr>
              <a:t>As a fish is not capable of synthesizing carotenoids </a:t>
            </a:r>
            <a:r>
              <a:rPr lang="en-US" sz="1600" i="1" dirty="0" smtClean="0">
                <a:latin typeface="Times New Roman" pitchFamily="18" charset="0"/>
                <a:cs typeface="Times New Roman" pitchFamily="18" charset="0"/>
              </a:rPr>
              <a:t>de novo </a:t>
            </a:r>
            <a:r>
              <a:rPr lang="en-US" sz="1600" dirty="0" smtClean="0">
                <a:latin typeface="Times New Roman" pitchFamily="18" charset="0"/>
                <a:cs typeface="Times New Roman" pitchFamily="18" charset="0"/>
              </a:rPr>
              <a:t>there is a need to incorporate cartenoids in the diet of cultured species. </a:t>
            </a:r>
          </a:p>
          <a:p>
            <a:pPr algn="just">
              <a:buFont typeface="Wingdings" pitchFamily="2" charset="2"/>
              <a:buChar char="ü"/>
            </a:pPr>
            <a:r>
              <a:rPr lang="en-US" sz="1600" dirty="0" smtClean="0">
                <a:latin typeface="Times New Roman" pitchFamily="18" charset="0"/>
                <a:cs typeface="Times New Roman" pitchFamily="18" charset="0"/>
              </a:rPr>
              <a:t>Synthetic carotenoids are known to have deteriorating  effects on the environment , there is a demand for inclusion  of natural carotenoids in aqua feeds to achieve bright coloration in fish. </a:t>
            </a:r>
          </a:p>
          <a:p>
            <a:pPr algn="just">
              <a:buFont typeface="Wingdings" pitchFamily="2" charset="2"/>
              <a:buChar char="ü"/>
            </a:pPr>
            <a:r>
              <a:rPr lang="en-US" sz="1600" dirty="0" smtClean="0">
                <a:latin typeface="Times New Roman" pitchFamily="18" charset="0"/>
                <a:cs typeface="Times New Roman" pitchFamily="18" charset="0"/>
              </a:rPr>
              <a:t> Fishes with high level of carotenoids are more resistant to bacterial and fungal diseases. </a:t>
            </a:r>
          </a:p>
          <a:p>
            <a:pPr>
              <a:buFont typeface="Wingdings" pitchFamily="2" charset="2"/>
              <a:buChar char="ü"/>
            </a:pPr>
            <a:r>
              <a:rPr lang="en-US" sz="1600" dirty="0" smtClean="0">
                <a:latin typeface="Times New Roman" pitchFamily="18" charset="0"/>
                <a:cs typeface="Times New Roman" pitchFamily="18" charset="0"/>
              </a:rPr>
              <a:t> In Prawns, it has the capacity to convert from one carotenoids into another carotenoid  i.e., the beta-carotene molecule can be converted into astaxanthin molecule.</a:t>
            </a:r>
          </a:p>
          <a:p>
            <a:pPr>
              <a:buFont typeface="Wingdings" pitchFamily="2" charset="2"/>
              <a:buChar char="ü"/>
            </a:pPr>
            <a:r>
              <a:rPr lang="en-US" sz="1600" dirty="0" smtClean="0">
                <a:latin typeface="Times New Roman" pitchFamily="18" charset="0"/>
                <a:cs typeface="Times New Roman" pitchFamily="18" charset="0"/>
              </a:rPr>
              <a:t> Improves growth and survival performance in fish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2212" y="1143000"/>
            <a:ext cx="486979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Thanking You </a:t>
            </a:r>
            <a:endPar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5" name="Table 4"/>
          <p:cNvGraphicFramePr>
            <a:graphicFrameLocks noGrp="1"/>
          </p:cNvGraphicFramePr>
          <p:nvPr/>
        </p:nvGraphicFramePr>
        <p:xfrm>
          <a:off x="2055812" y="2286000"/>
          <a:ext cx="8001001" cy="3886199"/>
        </p:xfrm>
        <a:graphic>
          <a:graphicData uri="http://schemas.openxmlformats.org/drawingml/2006/table">
            <a:tbl>
              <a:tblPr>
                <a:tableStyleId>{2D5ABB26-0587-4C30-8999-92F81FD0307C}</a:tableStyleId>
              </a:tblPr>
              <a:tblGrid>
                <a:gridCol w="2431442"/>
                <a:gridCol w="2982409"/>
                <a:gridCol w="2587150"/>
              </a:tblGrid>
              <a:tr h="376660">
                <a:tc>
                  <a:txBody>
                    <a:bodyPr/>
                    <a:lstStyle/>
                    <a:p>
                      <a:pPr marL="0" marR="0" algn="just">
                        <a:lnSpc>
                          <a:spcPct val="115000"/>
                        </a:lnSpc>
                        <a:spcBef>
                          <a:spcPts val="0"/>
                        </a:spcBef>
                        <a:spcAft>
                          <a:spcPts val="1000"/>
                        </a:spcAft>
                      </a:pPr>
                      <a:r>
                        <a:rPr lang="en-IN" sz="1600" b="1" dirty="0"/>
                        <a:t>Corporate Office </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IN" sz="1600" b="1" dirty="0"/>
                        <a:t>Production Facility </a:t>
                      </a:r>
                      <a:endParaRPr lang="en-US" sz="1600" b="1" dirty="0">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IN" sz="1600" b="1" dirty="0" smtClean="0"/>
                        <a:t>Algal Pond Facility </a:t>
                      </a:r>
                      <a:endParaRPr lang="en-US" sz="1600" b="1" dirty="0">
                        <a:latin typeface="Times New Roman" pitchFamily="18" charset="0"/>
                        <a:ea typeface="Times New Roman"/>
                        <a:cs typeface="Times New Roman" pitchFamily="18" charset="0"/>
                      </a:endParaRPr>
                    </a:p>
                  </a:txBody>
                  <a:tcPr marL="68580" marR="68580" marT="0" marB="0"/>
                </a:tc>
              </a:tr>
              <a:tr h="1883300">
                <a:tc>
                  <a:txBody>
                    <a:bodyPr/>
                    <a:lstStyle/>
                    <a:p>
                      <a:pPr marL="0" marR="0" algn="just">
                        <a:lnSpc>
                          <a:spcPct val="115000"/>
                        </a:lnSpc>
                        <a:spcBef>
                          <a:spcPts val="0"/>
                        </a:spcBef>
                        <a:spcAft>
                          <a:spcPts val="0"/>
                        </a:spcAft>
                      </a:pPr>
                      <a:r>
                        <a:rPr lang="en-IN" sz="1600"/>
                        <a:t>Proalgen Biotech Limited </a:t>
                      </a:r>
                      <a:endParaRPr lang="en-US" sz="1600"/>
                    </a:p>
                    <a:p>
                      <a:pPr marL="0" marR="0" algn="just">
                        <a:lnSpc>
                          <a:spcPct val="115000"/>
                        </a:lnSpc>
                        <a:spcBef>
                          <a:spcPts val="0"/>
                        </a:spcBef>
                        <a:spcAft>
                          <a:spcPts val="0"/>
                        </a:spcAft>
                      </a:pPr>
                      <a:r>
                        <a:rPr lang="en-IN" sz="1600"/>
                        <a:t>No.8, 6</a:t>
                      </a:r>
                      <a:r>
                        <a:rPr lang="en-IN" sz="1600" baseline="30000"/>
                        <a:t>th</a:t>
                      </a:r>
                      <a:r>
                        <a:rPr lang="en-IN" sz="1600"/>
                        <a:t> Cross Street, Karpagam Gardens, Adyar</a:t>
                      </a:r>
                      <a:endParaRPr lang="en-US" sz="1600"/>
                    </a:p>
                    <a:p>
                      <a:pPr marL="0" marR="0" algn="just">
                        <a:lnSpc>
                          <a:spcPct val="115000"/>
                        </a:lnSpc>
                        <a:spcBef>
                          <a:spcPts val="0"/>
                        </a:spcBef>
                        <a:spcAft>
                          <a:spcPts val="0"/>
                        </a:spcAft>
                      </a:pPr>
                      <a:r>
                        <a:rPr lang="en-IN" sz="1600"/>
                        <a:t>Chennai – 600020, Tamil Nadu , India</a:t>
                      </a:r>
                      <a:endParaRPr lang="en-US" sz="1600">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1600" dirty="0" err="1" smtClean="0"/>
                        <a:t>NaduvakkaraiVillage</a:t>
                      </a:r>
                      <a:r>
                        <a:rPr lang="en-IN" sz="1600" dirty="0"/>
                        <a:t>, </a:t>
                      </a:r>
                      <a:r>
                        <a:rPr lang="en-IN" sz="1600" dirty="0" err="1"/>
                        <a:t>Pattaraikalani</a:t>
                      </a:r>
                      <a:r>
                        <a:rPr lang="en-IN" sz="1600" dirty="0"/>
                        <a:t> </a:t>
                      </a:r>
                      <a:r>
                        <a:rPr lang="en-IN" sz="1600" dirty="0" err="1"/>
                        <a:t>PostTirukazhukundrum</a:t>
                      </a:r>
                      <a:r>
                        <a:rPr lang="en-IN" sz="1600" dirty="0"/>
                        <a:t> </a:t>
                      </a:r>
                      <a:endParaRPr lang="en-IN" sz="1600" dirty="0" smtClean="0"/>
                    </a:p>
                    <a:p>
                      <a:pPr marL="0" marR="0" algn="just">
                        <a:lnSpc>
                          <a:spcPct val="115000"/>
                        </a:lnSpc>
                        <a:spcBef>
                          <a:spcPts val="0"/>
                        </a:spcBef>
                        <a:spcAft>
                          <a:spcPts val="0"/>
                        </a:spcAft>
                      </a:pPr>
                      <a:r>
                        <a:rPr lang="en-IN" sz="1600" dirty="0" err="1" smtClean="0"/>
                        <a:t>Taluk</a:t>
                      </a:r>
                      <a:r>
                        <a:rPr lang="en-IN" sz="1600" dirty="0"/>
                        <a:t>, Kancheepuram District -603109 Tamil Nadu India. </a:t>
                      </a:r>
                      <a:endParaRPr lang="en-US" sz="1600" dirty="0">
                        <a:latin typeface="Times New Roman" pitchFamily="18" charset="0"/>
                        <a:ea typeface="Times New Roman"/>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1600" dirty="0" smtClean="0"/>
                        <a:t>Survey No: 121 &amp;255 </a:t>
                      </a:r>
                      <a:r>
                        <a:rPr lang="en-IN" sz="1600" dirty="0" err="1" smtClean="0"/>
                        <a:t>Kodur</a:t>
                      </a:r>
                      <a:r>
                        <a:rPr lang="en-IN" sz="1600" dirty="0" smtClean="0"/>
                        <a:t> Village, </a:t>
                      </a:r>
                      <a:r>
                        <a:rPr lang="en-IN" sz="1600" dirty="0" err="1" smtClean="0"/>
                        <a:t>Cheyyur</a:t>
                      </a:r>
                      <a:r>
                        <a:rPr lang="en-IN" sz="1600" dirty="0" smtClean="0"/>
                        <a:t> </a:t>
                      </a:r>
                      <a:r>
                        <a:rPr lang="en-IN" sz="1600" dirty="0" err="1" smtClean="0"/>
                        <a:t>Taluk</a:t>
                      </a:r>
                      <a:endParaRPr lang="en-US" sz="1600" dirty="0" smtClean="0"/>
                    </a:p>
                    <a:p>
                      <a:pPr marL="0" marR="0" algn="just">
                        <a:lnSpc>
                          <a:spcPct val="115000"/>
                        </a:lnSpc>
                        <a:spcBef>
                          <a:spcPts val="0"/>
                        </a:spcBef>
                        <a:spcAft>
                          <a:spcPts val="0"/>
                        </a:spcAft>
                      </a:pPr>
                      <a:r>
                        <a:rPr lang="en-IN" sz="1600" dirty="0" smtClean="0"/>
                        <a:t>Kancheepuram District – 603305, Tamil Nadu India.</a:t>
                      </a:r>
                      <a:endParaRPr lang="en-US" sz="1600" dirty="0">
                        <a:latin typeface="Times New Roman" pitchFamily="18" charset="0"/>
                        <a:ea typeface="Times New Roman"/>
                        <a:cs typeface="Times New Roman" pitchFamily="18" charset="0"/>
                      </a:endParaRPr>
                    </a:p>
                  </a:txBody>
                  <a:tcPr marL="68580" marR="68580" marT="0" marB="0"/>
                </a:tc>
              </a:tr>
              <a:tr h="1626239">
                <a:tc gridSpan="3">
                  <a:txBody>
                    <a:bodyPr/>
                    <a:lstStyle/>
                    <a:p>
                      <a:pPr marL="0" marR="0" algn="l">
                        <a:lnSpc>
                          <a:spcPct val="115000"/>
                        </a:lnSpc>
                        <a:spcBef>
                          <a:spcPts val="0"/>
                        </a:spcBef>
                        <a:spcAft>
                          <a:spcPts val="1000"/>
                        </a:spcAft>
                      </a:pPr>
                      <a:r>
                        <a:rPr lang="en-IN" sz="1600" b="1" dirty="0" smtClean="0"/>
                        <a:t>Mr. K.V. Subramanian</a:t>
                      </a:r>
                      <a:r>
                        <a:rPr lang="en-IN" sz="1600" b="1" baseline="0" dirty="0" smtClean="0"/>
                        <a:t> – GM International – Sales</a:t>
                      </a:r>
                    </a:p>
                    <a:p>
                      <a:pPr marL="0" marR="0" algn="l">
                        <a:lnSpc>
                          <a:spcPct val="115000"/>
                        </a:lnSpc>
                        <a:spcBef>
                          <a:spcPts val="0"/>
                        </a:spcBef>
                        <a:spcAft>
                          <a:spcPts val="1000"/>
                        </a:spcAft>
                      </a:pPr>
                      <a:r>
                        <a:rPr lang="en-IN" sz="1600" b="1" baseline="0" dirty="0" smtClean="0"/>
                        <a:t>Call or Whatsapp on : +91 9884024207/Email : </a:t>
                      </a:r>
                      <a:r>
                        <a:rPr lang="en-IN" sz="1600" b="1" u="sng" baseline="0" dirty="0" smtClean="0">
                          <a:solidFill>
                            <a:schemeClr val="accent3"/>
                          </a:solidFill>
                        </a:rPr>
                        <a:t>kvs@proalgen.com</a:t>
                      </a:r>
                    </a:p>
                    <a:p>
                      <a:pPr marL="0" marR="0" algn="l">
                        <a:lnSpc>
                          <a:spcPct val="115000"/>
                        </a:lnSpc>
                        <a:spcBef>
                          <a:spcPts val="0"/>
                        </a:spcBef>
                        <a:spcAft>
                          <a:spcPts val="1000"/>
                        </a:spcAft>
                      </a:pPr>
                      <a:r>
                        <a:rPr lang="en-IN" sz="1600" b="1" baseline="0" dirty="0" smtClean="0"/>
                        <a:t>Mr. V.S.K. Sridharan – Deputy Manager – Sales &amp; Marketing</a:t>
                      </a:r>
                    </a:p>
                    <a:p>
                      <a:pPr marL="0" marR="0" algn="l">
                        <a:lnSpc>
                          <a:spcPct val="115000"/>
                        </a:lnSpc>
                        <a:spcBef>
                          <a:spcPts val="0"/>
                        </a:spcBef>
                        <a:spcAft>
                          <a:spcPts val="1000"/>
                        </a:spcAft>
                      </a:pPr>
                      <a:r>
                        <a:rPr lang="en-IN" sz="1600" b="1" dirty="0" smtClean="0"/>
                        <a:t>Call </a:t>
                      </a:r>
                      <a:r>
                        <a:rPr lang="en-IN" sz="1600" b="1" dirty="0"/>
                        <a:t>or Whatsapp on :+91 </a:t>
                      </a:r>
                      <a:r>
                        <a:rPr lang="en-IN" sz="1600" b="1" dirty="0" smtClean="0"/>
                        <a:t>9500017958/Email </a:t>
                      </a:r>
                      <a:r>
                        <a:rPr lang="en-IN" sz="1600" b="1" dirty="0"/>
                        <a:t>: </a:t>
                      </a:r>
                      <a:r>
                        <a:rPr lang="en-IN" sz="1600" b="1" u="sng" dirty="0">
                          <a:solidFill>
                            <a:schemeClr val="accent3"/>
                          </a:solidFill>
                          <a:hlinkClick r:id="rId2"/>
                        </a:rPr>
                        <a:t>sales@proalgen.com</a:t>
                      </a:r>
                      <a:endParaRPr lang="en-US" sz="1600" b="1" dirty="0">
                        <a:solidFill>
                          <a:schemeClr val="accent3"/>
                        </a:solidFill>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Content Placeholder 2"/>
          <p:cNvSpPr>
            <a:spLocks noGrp="1"/>
          </p:cNvSpPr>
          <p:nvPr>
            <p:ph idx="1"/>
          </p:nvPr>
        </p:nvSpPr>
        <p:spPr/>
        <p:txBody>
          <a:bodyPr>
            <a:normAutofit/>
          </a:bodyPr>
          <a:lstStyle/>
          <a:p>
            <a:pPr algn="just"/>
            <a:r>
              <a:rPr lang="en-US" sz="2100" dirty="0" smtClean="0">
                <a:solidFill>
                  <a:srgbClr val="000000"/>
                </a:solidFill>
                <a:latin typeface="Times New Roman" pitchFamily="18" charset="0"/>
                <a:cs typeface="Times New Roman" pitchFamily="18" charset="0"/>
              </a:rPr>
              <a:t>The information in this presentation was compiled from sources believed to be reliable for informational purposes only. All sample policies and procedures herein should serve as a guideline, which you can use to create your own policies and procedures. We trust that you will customize these samples to reflect your own operations and believe that these samples may serve as a helpful platform for this endeavor. Any and all information contained herein is not intended to constitute legal advice and accordingly, you should consult with your own attorneys when developing programs and policies. You should not take, or refrain from taking action based on its content.  We do not guarantee the accuracy of this information or any results and further assume no liability in connection with this publication and sample policies and procedures, including any information, methods or safety suggestions contained herein. Moreover, this presentation cannot be assumed to contain every acceptable safety and compliance procedure or that additional procedures might not be appropriate under the circumstances.</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Our Company </a:t>
            </a:r>
            <a:endParaRPr lang="en-US" dirty="0">
              <a:solidFill>
                <a:schemeClr val="accent3"/>
              </a:solidFill>
            </a:endParaRPr>
          </a:p>
        </p:txBody>
      </p:sp>
      <p:sp>
        <p:nvSpPr>
          <p:cNvPr id="3" name="Content Placeholder 2"/>
          <p:cNvSpPr>
            <a:spLocks noGrp="1"/>
          </p:cNvSpPr>
          <p:nvPr>
            <p:ph idx="1"/>
          </p:nvPr>
        </p:nvSpPr>
        <p:spPr/>
        <p:txBody>
          <a:bodyPr>
            <a:normAutofit/>
          </a:bodyPr>
          <a:lstStyle/>
          <a:p>
            <a:pPr marL="55563" indent="0" algn="just">
              <a:buNone/>
            </a:pPr>
            <a:r>
              <a:rPr lang="en-IN" sz="2000" b="1" dirty="0">
                <a:solidFill>
                  <a:schemeClr val="accent3"/>
                </a:solidFill>
                <a:latin typeface="Times New Roman" panose="02020603050405020304" pitchFamily="18" charset="0"/>
                <a:cs typeface="Times New Roman" panose="02020603050405020304" pitchFamily="18" charset="0"/>
              </a:rPr>
              <a:t>Proalgen</a:t>
            </a:r>
            <a:r>
              <a:rPr lang="en-IN" sz="2000" dirty="0">
                <a:latin typeface="Times New Roman" panose="02020603050405020304" pitchFamily="18" charset="0"/>
                <a:cs typeface="Times New Roman" panose="02020603050405020304" pitchFamily="18" charset="0"/>
              </a:rPr>
              <a:t> is a company of more than two decades, promoted by technocrat entrepreneurs with a vision to develop innovative products from microbial and plant sources focusing mainly on R&amp;D and </a:t>
            </a:r>
            <a:r>
              <a:rPr lang="en-IN" sz="2000" dirty="0" smtClean="0">
                <a:latin typeface="Times New Roman" panose="02020603050405020304" pitchFamily="18" charset="0"/>
                <a:cs typeface="Times New Roman" panose="02020603050405020304" pitchFamily="18" charset="0"/>
              </a:rPr>
              <a:t>Innovation.</a:t>
            </a:r>
          </a:p>
          <a:p>
            <a:pPr marL="0" indent="0" algn="just">
              <a:buNone/>
            </a:pPr>
            <a:r>
              <a:rPr lang="en-IN" sz="2000" dirty="0">
                <a:latin typeface="Times New Roman" panose="02020603050405020304" pitchFamily="18" charset="0"/>
                <a:cs typeface="Times New Roman" panose="02020603050405020304" pitchFamily="18" charset="0"/>
              </a:rPr>
              <a:t>We are the first company in India to produce Natural Betacarotene from two sources namely algae and palm.  Our established brand name </a:t>
            </a:r>
            <a:r>
              <a:rPr lang="en-IN" sz="2000" b="1" dirty="0">
                <a:solidFill>
                  <a:schemeClr val="accent3"/>
                </a:solidFill>
                <a:latin typeface="Times New Roman" panose="02020603050405020304" pitchFamily="18" charset="0"/>
                <a:cs typeface="Times New Roman" panose="02020603050405020304" pitchFamily="18" charset="0"/>
              </a:rPr>
              <a:t>Natrotene®</a:t>
            </a:r>
            <a:r>
              <a:rPr lang="en-IN" sz="2000" dirty="0">
                <a:solidFill>
                  <a:schemeClr val="accent3"/>
                </a:solidFill>
                <a:latin typeface="Times New Roman" panose="02020603050405020304" pitchFamily="18" charset="0"/>
                <a:cs typeface="Times New Roman" panose="02020603050405020304" pitchFamily="18" charset="0"/>
              </a:rPr>
              <a:t> - </a:t>
            </a:r>
            <a:r>
              <a:rPr lang="en-IN" sz="2000" b="1" dirty="0" smtClean="0">
                <a:solidFill>
                  <a:schemeClr val="accent3"/>
                </a:solidFill>
                <a:latin typeface="Times New Roman" panose="02020603050405020304" pitchFamily="18" charset="0"/>
                <a:cs typeface="Times New Roman" panose="02020603050405020304" pitchFamily="18" charset="0"/>
              </a:rPr>
              <a:t>Natural Betacarotene (</a:t>
            </a:r>
            <a:r>
              <a:rPr lang="en-IN" sz="2000" b="1" i="1" dirty="0" smtClean="0">
                <a:solidFill>
                  <a:schemeClr val="accent3"/>
                </a:solidFill>
                <a:latin typeface="Times New Roman" panose="02020603050405020304" pitchFamily="18" charset="0"/>
                <a:cs typeface="Times New Roman" panose="02020603050405020304" pitchFamily="18" charset="0"/>
              </a:rPr>
              <a:t>Dunaliella </a:t>
            </a:r>
            <a:r>
              <a:rPr lang="en-IN" sz="2000" b="1" i="1" dirty="0">
                <a:solidFill>
                  <a:schemeClr val="accent3"/>
                </a:solidFill>
                <a:latin typeface="Times New Roman" panose="02020603050405020304" pitchFamily="18" charset="0"/>
                <a:cs typeface="Times New Roman" panose="02020603050405020304" pitchFamily="18" charset="0"/>
              </a:rPr>
              <a:t>Salina</a:t>
            </a:r>
            <a:r>
              <a:rPr lang="en-IN" sz="2000" b="1" dirty="0">
                <a:solidFill>
                  <a:schemeClr val="accent3"/>
                </a:solidFill>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which</a:t>
            </a:r>
            <a:r>
              <a:rPr lang="en-IN" sz="2000" b="1" dirty="0">
                <a:latin typeface="Times New Roman" panose="02020603050405020304" pitchFamily="18" charset="0"/>
                <a:cs typeface="Times New Roman" panose="02020603050405020304" pitchFamily="18" charset="0"/>
              </a:rPr>
              <a:t> is a well established and accepted brand all over the world for algal mixed carotenoids and</a:t>
            </a:r>
            <a:r>
              <a:rPr lang="en-IN" sz="2000" dirty="0">
                <a:latin typeface="Times New Roman" panose="02020603050405020304" pitchFamily="18" charset="0"/>
                <a:cs typeface="Times New Roman" panose="02020603050405020304" pitchFamily="18" charset="0"/>
              </a:rPr>
              <a:t> our </a:t>
            </a:r>
            <a:r>
              <a:rPr lang="en-IN" sz="2000" dirty="0" smtClean="0">
                <a:latin typeface="Times New Roman" panose="02020603050405020304" pitchFamily="18" charset="0"/>
                <a:cs typeface="Times New Roman" panose="02020603050405020304" pitchFamily="18" charset="0"/>
              </a:rPr>
              <a:t>newly developed  </a:t>
            </a:r>
            <a:r>
              <a:rPr lang="en-IN" sz="2000" dirty="0">
                <a:latin typeface="Times New Roman" panose="02020603050405020304" pitchFamily="18" charset="0"/>
                <a:cs typeface="Times New Roman" panose="02020603050405020304" pitchFamily="18" charset="0"/>
              </a:rPr>
              <a:t>palm mixed carotene product </a:t>
            </a:r>
            <a:r>
              <a:rPr lang="en-IN" sz="2000" b="1" dirty="0" smtClean="0">
                <a:solidFill>
                  <a:schemeClr val="accent4"/>
                </a:solidFill>
                <a:latin typeface="Times New Roman" panose="02020603050405020304" pitchFamily="18" charset="0"/>
                <a:cs typeface="Times New Roman" panose="02020603050405020304" pitchFamily="18" charset="0"/>
              </a:rPr>
              <a:t>Nutrapam™</a:t>
            </a:r>
            <a:r>
              <a:rPr lang="en-IN" sz="2000" dirty="0" smtClean="0">
                <a:solidFill>
                  <a:schemeClr val="accent4"/>
                </a:solidFill>
                <a:latin typeface="Times New Roman" panose="02020603050405020304" pitchFamily="18" charset="0"/>
                <a:cs typeface="Times New Roman" panose="02020603050405020304" pitchFamily="18" charset="0"/>
              </a:rPr>
              <a:t> </a:t>
            </a:r>
            <a:r>
              <a:rPr lang="en-IN" sz="2000" dirty="0">
                <a:solidFill>
                  <a:schemeClr val="accent4"/>
                </a:solidFill>
                <a:latin typeface="Times New Roman" panose="02020603050405020304" pitchFamily="18" charset="0"/>
                <a:cs typeface="Times New Roman" panose="02020603050405020304" pitchFamily="18" charset="0"/>
              </a:rPr>
              <a:t>- </a:t>
            </a:r>
            <a:r>
              <a:rPr lang="en-IN" sz="2000" b="1" dirty="0" smtClean="0">
                <a:solidFill>
                  <a:schemeClr val="accent4"/>
                </a:solidFill>
                <a:latin typeface="Times New Roman" panose="02020603050405020304" pitchFamily="18" charset="0"/>
                <a:cs typeface="Times New Roman" panose="02020603050405020304" pitchFamily="18" charset="0"/>
              </a:rPr>
              <a:t>Natural Mixed </a:t>
            </a:r>
            <a:r>
              <a:rPr lang="en-IN" sz="2000" b="1" dirty="0">
                <a:solidFill>
                  <a:schemeClr val="accent4"/>
                </a:solidFill>
                <a:latin typeface="Times New Roman" panose="02020603050405020304" pitchFamily="18" charset="0"/>
                <a:cs typeface="Times New Roman" panose="02020603050405020304" pitchFamily="18" charset="0"/>
              </a:rPr>
              <a:t>Carotenoids </a:t>
            </a:r>
            <a:r>
              <a:rPr lang="en-IN" sz="2000" dirty="0">
                <a:latin typeface="Times New Roman" panose="02020603050405020304" pitchFamily="18" charset="0"/>
                <a:cs typeface="Times New Roman" panose="02020603050405020304" pitchFamily="18" charset="0"/>
              </a:rPr>
              <a:t>from</a:t>
            </a:r>
            <a:r>
              <a:rPr lang="en-IN" sz="2000" b="1" dirty="0">
                <a:latin typeface="Times New Roman" panose="02020603050405020304" pitchFamily="18" charset="0"/>
                <a:cs typeface="Times New Roman" panose="02020603050405020304" pitchFamily="18" charset="0"/>
              </a:rPr>
              <a:t> </a:t>
            </a:r>
            <a:r>
              <a:rPr lang="en-IN" sz="2000" b="1" dirty="0">
                <a:solidFill>
                  <a:schemeClr val="accent4"/>
                </a:solidFill>
                <a:latin typeface="Times New Roman" panose="02020603050405020304" pitchFamily="18" charset="0"/>
                <a:cs typeface="Times New Roman" panose="02020603050405020304" pitchFamily="18" charset="0"/>
              </a:rPr>
              <a:t>Palm Source (Elaeis guineensis)</a:t>
            </a:r>
            <a:r>
              <a:rPr lang="en-IN" sz="2000" dirty="0">
                <a:solidFill>
                  <a:schemeClr val="accent4"/>
                </a:solidFill>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is our </a:t>
            </a:r>
            <a:r>
              <a:rPr lang="en-IN" sz="2000" dirty="0">
                <a:latin typeface="Times New Roman" panose="02020603050405020304" pitchFamily="18" charset="0"/>
                <a:cs typeface="Times New Roman" panose="02020603050405020304" pitchFamily="18" charset="0"/>
              </a:rPr>
              <a:t>new innovative product in various formulations.</a:t>
            </a:r>
          </a:p>
          <a:p>
            <a:pPr marL="0" indent="0">
              <a:buNone/>
            </a:pPr>
            <a:r>
              <a:rPr lang="en-IN" sz="2000" dirty="0">
                <a:latin typeface="Times New Roman" panose="02020603050405020304" pitchFamily="18" charset="0"/>
                <a:cs typeface="Times New Roman" panose="02020603050405020304" pitchFamily="18" charset="0"/>
              </a:rPr>
              <a:t>We aim to provide the natural products to enhance and stimulate the well being of human, animals &amp; in aqua culture nutrition, thereby enhancing their quality of life.</a:t>
            </a:r>
          </a:p>
          <a:p>
            <a:pPr marL="55563" indent="0" algn="just">
              <a:buNone/>
            </a:pPr>
            <a:endParaRPr lang="en-US" sz="2000" dirty="0" smtClean="0">
              <a:latin typeface="Times New Roman" panose="02020603050405020304" pitchFamily="18" charset="0"/>
              <a:cs typeface="Times New Roman" panose="02020603050405020304" pitchFamily="18" charset="0"/>
            </a:endParaRPr>
          </a:p>
          <a:p>
            <a:pPr marL="55563" indent="0">
              <a:buNone/>
            </a:pPr>
            <a:endParaRPr lang="en-US" sz="2000" dirty="0" smtClean="0">
              <a:latin typeface="Times New Roman" panose="02020603050405020304" pitchFamily="18" charset="0"/>
              <a:cs typeface="Times New Roman" panose="02020603050405020304" pitchFamily="18" charset="0"/>
            </a:endParaRPr>
          </a:p>
          <a:p>
            <a:pPr>
              <a:buNone/>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0"/>
            <a:ext cx="9751060" cy="1295400"/>
          </a:xfrm>
        </p:spPr>
        <p:txBody>
          <a:bodyPr/>
          <a:lstStyle/>
          <a:p>
            <a:r>
              <a:rPr lang="en-US" b="1" i="1" dirty="0">
                <a:solidFill>
                  <a:schemeClr val="accent4"/>
                </a:solidFill>
                <a:latin typeface="Times New Roman" panose="02020603050405020304" pitchFamily="18" charset="0"/>
                <a:cs typeface="Times New Roman" pitchFamily="18" charset="0"/>
              </a:rPr>
              <a:t>Nutrapam® - Natural Palm Mixed Carotenoids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7612" y="1295400"/>
            <a:ext cx="9980929" cy="5181600"/>
          </a:xfrm>
        </p:spPr>
        <p:txBody>
          <a:bodyPr>
            <a:noAutofit/>
          </a:bodyPr>
          <a:lstStyle/>
          <a:p>
            <a:pPr marL="0" indent="0">
              <a:buNone/>
            </a:pPr>
            <a:r>
              <a:rPr lang="en-IN" sz="1800" b="1" dirty="0" smtClean="0">
                <a:solidFill>
                  <a:schemeClr val="accent4"/>
                </a:solidFill>
                <a:latin typeface="Times New Roman" pitchFamily="18" charset="0"/>
                <a:cs typeface="Times New Roman" pitchFamily="18" charset="0"/>
              </a:rPr>
              <a:t>Nutrapam®</a:t>
            </a:r>
            <a:r>
              <a:rPr lang="en-IN" sz="1800" dirty="0" smtClean="0">
                <a:latin typeface="Times New Roman" pitchFamily="18" charset="0"/>
                <a:cs typeface="Times New Roman" pitchFamily="18" charset="0"/>
              </a:rPr>
              <a:t> </a:t>
            </a:r>
            <a:r>
              <a:rPr lang="en-IN" sz="1800" dirty="0">
                <a:latin typeface="Times New Roman" pitchFamily="18" charset="0"/>
                <a:cs typeface="Times New Roman" pitchFamily="18" charset="0"/>
              </a:rPr>
              <a:t>is produced from the crude palm oil using a highly innovative proprietary and patented process. The process has been developed by </a:t>
            </a:r>
            <a:r>
              <a:rPr lang="en-IN" sz="1800" dirty="0" smtClean="0">
                <a:latin typeface="Times New Roman" pitchFamily="18" charset="0"/>
                <a:cs typeface="Times New Roman" pitchFamily="18" charset="0"/>
              </a:rPr>
              <a:t>our </a:t>
            </a:r>
            <a:r>
              <a:rPr lang="en-IN" sz="1800" dirty="0">
                <a:latin typeface="Times New Roman" pitchFamily="18" charset="0"/>
                <a:cs typeface="Times New Roman" pitchFamily="18" charset="0"/>
              </a:rPr>
              <a:t>in-house R &amp; D facility of the company. </a:t>
            </a:r>
            <a:r>
              <a:rPr lang="en-IN" sz="1800" dirty="0" smtClean="0">
                <a:latin typeface="Times New Roman" pitchFamily="18" charset="0"/>
                <a:cs typeface="Times New Roman" pitchFamily="18" charset="0"/>
              </a:rPr>
              <a:t>The </a:t>
            </a:r>
            <a:r>
              <a:rPr lang="en-IN" sz="1800" dirty="0">
                <a:latin typeface="Times New Roman" pitchFamily="18" charset="0"/>
                <a:cs typeface="Times New Roman" pitchFamily="18" charset="0"/>
              </a:rPr>
              <a:t>process has also brought about a major shift in palm carotenoid extraction process by adopting an unique approach in terms on understanding the methodology involved </a:t>
            </a:r>
            <a:r>
              <a:rPr lang="en-IN" sz="1800" dirty="0" smtClean="0">
                <a:latin typeface="Times New Roman" pitchFamily="18" charset="0"/>
                <a:cs typeface="Times New Roman" pitchFamily="18" charset="0"/>
              </a:rPr>
              <a:t>in production.</a:t>
            </a:r>
            <a:br>
              <a:rPr lang="en-IN" sz="1800" dirty="0" smtClean="0">
                <a:latin typeface="Times New Roman" pitchFamily="18" charset="0"/>
                <a:cs typeface="Times New Roman" pitchFamily="18" charset="0"/>
              </a:rPr>
            </a:br>
            <a:endParaRPr lang="en-IN" sz="1800" dirty="0" smtClean="0">
              <a:latin typeface="Times New Roman" pitchFamily="18" charset="0"/>
              <a:cs typeface="Times New Roman" pitchFamily="18" charset="0"/>
            </a:endParaRPr>
          </a:p>
          <a:p>
            <a:pPr marL="0" indent="0" algn="just">
              <a:spcBef>
                <a:spcPts val="600"/>
              </a:spcBef>
              <a:buNone/>
            </a:pPr>
            <a:r>
              <a:rPr lang="en-IN" sz="1800" dirty="0" smtClean="0">
                <a:latin typeface="Times New Roman" pitchFamily="18" charset="0"/>
                <a:cs typeface="Times New Roman" pitchFamily="18" charset="0"/>
              </a:rPr>
              <a:t>Our Palm mixed carotene </a:t>
            </a:r>
            <a:r>
              <a:rPr lang="en-IN" sz="1800" dirty="0">
                <a:latin typeface="Times New Roman" pitchFamily="18" charset="0"/>
                <a:cs typeface="Times New Roman" pitchFamily="18" charset="0"/>
              </a:rPr>
              <a:t>possesses a mixture of alpha- and </a:t>
            </a:r>
            <a:r>
              <a:rPr lang="en-IN" sz="1800" dirty="0" smtClean="0">
                <a:latin typeface="Times New Roman" pitchFamily="18" charset="0"/>
                <a:cs typeface="Times New Roman" pitchFamily="18" charset="0"/>
              </a:rPr>
              <a:t>betacarotene (which </a:t>
            </a:r>
            <a:r>
              <a:rPr lang="en-IN" sz="1800" dirty="0">
                <a:latin typeface="Times New Roman" pitchFamily="18" charset="0"/>
                <a:cs typeface="Times New Roman" pitchFamily="18" charset="0"/>
              </a:rPr>
              <a:t>exist in both cis and trans forms), gamma-carotene, </a:t>
            </a:r>
            <a:r>
              <a:rPr lang="en-IN" sz="1800" dirty="0" err="1">
                <a:latin typeface="Times New Roman" pitchFamily="18" charset="0"/>
                <a:cs typeface="Times New Roman" pitchFamily="18" charset="0"/>
              </a:rPr>
              <a:t>lycopene</a:t>
            </a:r>
            <a:r>
              <a:rPr lang="en-IN" sz="1800" dirty="0">
                <a:latin typeface="Times New Roman" pitchFamily="18" charset="0"/>
                <a:cs typeface="Times New Roman" pitchFamily="18" charset="0"/>
              </a:rPr>
              <a:t> and </a:t>
            </a:r>
            <a:r>
              <a:rPr lang="en-IN" sz="1800" dirty="0" smtClean="0">
                <a:latin typeface="Times New Roman" pitchFamily="18" charset="0"/>
                <a:cs typeface="Times New Roman" pitchFamily="18" charset="0"/>
              </a:rPr>
              <a:t> traces of other minor carotenoids</a:t>
            </a:r>
            <a:r>
              <a:rPr lang="en-IN" sz="1800" dirty="0">
                <a:latin typeface="Times New Roman" pitchFamily="18" charset="0"/>
                <a:cs typeface="Times New Roman" pitchFamily="18" charset="0"/>
              </a:rPr>
              <a:t>.</a:t>
            </a:r>
          </a:p>
          <a:p>
            <a:pPr marL="0" indent="0" algn="just">
              <a:buNone/>
            </a:pPr>
            <a:r>
              <a:rPr lang="en-IN" sz="1800" dirty="0" smtClean="0">
                <a:latin typeface="Times New Roman" pitchFamily="18" charset="0"/>
                <a:cs typeface="Times New Roman" pitchFamily="18" charset="0"/>
              </a:rPr>
              <a:t>An </a:t>
            </a:r>
            <a:r>
              <a:rPr lang="en-IN" sz="1800" dirty="0">
                <a:latin typeface="Times New Roman" pitchFamily="18" charset="0"/>
                <a:cs typeface="Times New Roman" pitchFamily="18" charset="0"/>
              </a:rPr>
              <a:t>interesting fact  </a:t>
            </a:r>
            <a:r>
              <a:rPr lang="en-IN" sz="1800" dirty="0" smtClean="0">
                <a:latin typeface="Times New Roman" pitchFamily="18" charset="0"/>
                <a:cs typeface="Times New Roman" pitchFamily="18" charset="0"/>
              </a:rPr>
              <a:t>of  </a:t>
            </a:r>
            <a:r>
              <a:rPr lang="en-IN" sz="1800" b="1" dirty="0" smtClean="0">
                <a:solidFill>
                  <a:schemeClr val="accent4"/>
                </a:solidFill>
                <a:latin typeface="Times New Roman" pitchFamily="18" charset="0"/>
                <a:cs typeface="Times New Roman" pitchFamily="18" charset="0"/>
              </a:rPr>
              <a:t>Nutrapam® </a:t>
            </a:r>
            <a:r>
              <a:rPr lang="en-IN" sz="1800" dirty="0" smtClean="0">
                <a:latin typeface="Times New Roman" pitchFamily="18" charset="0"/>
                <a:cs typeface="Times New Roman" pitchFamily="18" charset="0"/>
              </a:rPr>
              <a:t> is that </a:t>
            </a:r>
            <a:r>
              <a:rPr lang="en-IN" sz="1800" dirty="0">
                <a:latin typeface="Times New Roman" pitchFamily="18" charset="0"/>
                <a:cs typeface="Times New Roman" pitchFamily="18" charset="0"/>
              </a:rPr>
              <a:t>the carotene composition in palm is similar to carrots, with </a:t>
            </a:r>
            <a:r>
              <a:rPr lang="en-IN" sz="1800" dirty="0" smtClean="0">
                <a:latin typeface="Times New Roman" pitchFamily="18" charset="0"/>
                <a:cs typeface="Times New Roman" pitchFamily="18" charset="0"/>
              </a:rPr>
              <a:t>approximately 33 </a:t>
            </a:r>
            <a:r>
              <a:rPr lang="en-IN" sz="1800" dirty="0">
                <a:latin typeface="Times New Roman" pitchFamily="18" charset="0"/>
                <a:cs typeface="Times New Roman" pitchFamily="18" charset="0"/>
              </a:rPr>
              <a:t>percent alpha-carotene and 65 percent beta-carotene and about two percent of </a:t>
            </a:r>
            <a:r>
              <a:rPr lang="en-IN" sz="1800" dirty="0" smtClean="0">
                <a:latin typeface="Times New Roman" pitchFamily="18" charset="0"/>
                <a:cs typeface="Times New Roman" pitchFamily="18" charset="0"/>
              </a:rPr>
              <a:t>other carotenoids </a:t>
            </a:r>
            <a:r>
              <a:rPr lang="en-IN" sz="1800" dirty="0">
                <a:latin typeface="Times New Roman" pitchFamily="18" charset="0"/>
                <a:cs typeface="Times New Roman" pitchFamily="18" charset="0"/>
              </a:rPr>
              <a:t>(e.g. </a:t>
            </a:r>
            <a:r>
              <a:rPr lang="el-GR" sz="1800" dirty="0">
                <a:latin typeface="Times New Roman" pitchFamily="18" charset="0"/>
                <a:cs typeface="Times New Roman" pitchFamily="18" charset="0"/>
              </a:rPr>
              <a:t>γ-</a:t>
            </a:r>
            <a:r>
              <a:rPr lang="en-IN" sz="1800" dirty="0">
                <a:latin typeface="Times New Roman" pitchFamily="18" charset="0"/>
                <a:cs typeface="Times New Roman" pitchFamily="18" charset="0"/>
              </a:rPr>
              <a:t>carotene, </a:t>
            </a:r>
            <a:r>
              <a:rPr lang="en-IN" sz="1800" dirty="0" err="1">
                <a:latin typeface="Times New Roman" pitchFamily="18" charset="0"/>
                <a:cs typeface="Times New Roman" pitchFamily="18" charset="0"/>
              </a:rPr>
              <a:t>lycopene</a:t>
            </a:r>
            <a:r>
              <a:rPr lang="en-IN" sz="1800" dirty="0">
                <a:latin typeface="Times New Roman" pitchFamily="18" charset="0"/>
                <a:cs typeface="Times New Roman" pitchFamily="18" charset="0"/>
              </a:rPr>
              <a:t>). Hence, </a:t>
            </a:r>
            <a:r>
              <a:rPr lang="en-IN" sz="1800" u="sng" dirty="0">
                <a:solidFill>
                  <a:schemeClr val="accent4"/>
                </a:solidFill>
                <a:latin typeface="Times New Roman" pitchFamily="18" charset="0"/>
                <a:cs typeface="Times New Roman" pitchFamily="18" charset="0"/>
              </a:rPr>
              <a:t>the unique mixture of palm </a:t>
            </a:r>
            <a:r>
              <a:rPr lang="en-IN" sz="1800" u="sng" dirty="0" smtClean="0">
                <a:solidFill>
                  <a:schemeClr val="accent4"/>
                </a:solidFill>
                <a:latin typeface="Times New Roman" pitchFamily="18" charset="0"/>
                <a:cs typeface="Times New Roman" pitchFamily="18" charset="0"/>
              </a:rPr>
              <a:t>mixed-carotene presents </a:t>
            </a:r>
            <a:r>
              <a:rPr lang="en-IN" sz="1800" u="sng" dirty="0">
                <a:solidFill>
                  <a:schemeClr val="accent4"/>
                </a:solidFill>
                <a:latin typeface="Times New Roman" pitchFamily="18" charset="0"/>
                <a:cs typeface="Times New Roman" pitchFamily="18" charset="0"/>
              </a:rPr>
              <a:t>not only a single carotene, but also a wholesome array of carotenoids.</a:t>
            </a:r>
          </a:p>
          <a:p>
            <a:pPr marL="0" indent="0" algn="just">
              <a:buNone/>
            </a:pPr>
            <a:r>
              <a:rPr lang="en-IN" sz="1800" b="1" dirty="0">
                <a:solidFill>
                  <a:schemeClr val="accent4"/>
                </a:solidFill>
                <a:latin typeface="Times New Roman" pitchFamily="18" charset="0"/>
                <a:cs typeface="Times New Roman" pitchFamily="18" charset="0"/>
              </a:rPr>
              <a:t>Nutrapam® </a:t>
            </a:r>
            <a:r>
              <a:rPr lang="en-IN" sz="1800" b="1" dirty="0" smtClean="0">
                <a:solidFill>
                  <a:schemeClr val="accent4"/>
                </a:solidFill>
                <a:latin typeface="Times New Roman" pitchFamily="18" charset="0"/>
                <a:cs typeface="Times New Roman" pitchFamily="18" charset="0"/>
              </a:rPr>
              <a:t> </a:t>
            </a:r>
            <a:r>
              <a:rPr lang="en-IN" sz="1800" dirty="0" smtClean="0">
                <a:latin typeface="Times New Roman" pitchFamily="18" charset="0"/>
                <a:cs typeface="Times New Roman" pitchFamily="18" charset="0"/>
              </a:rPr>
              <a:t>is commercially </a:t>
            </a:r>
            <a:r>
              <a:rPr lang="en-IN" sz="1800" dirty="0">
                <a:latin typeface="Times New Roman" pitchFamily="18" charset="0"/>
                <a:cs typeface="Times New Roman" pitchFamily="18" charset="0"/>
              </a:rPr>
              <a:t>available in various forms such as oil concentrate, powder </a:t>
            </a:r>
            <a:r>
              <a:rPr lang="en-IN" sz="1800" dirty="0" smtClean="0">
                <a:latin typeface="Times New Roman" pitchFamily="18" charset="0"/>
                <a:cs typeface="Times New Roman" pitchFamily="18" charset="0"/>
              </a:rPr>
              <a:t>and cold water soluble . Which are widely </a:t>
            </a:r>
            <a:r>
              <a:rPr lang="en-IN" sz="1800" dirty="0">
                <a:latin typeface="Times New Roman" pitchFamily="18" charset="0"/>
                <a:cs typeface="Times New Roman" pitchFamily="18" charset="0"/>
              </a:rPr>
              <a:t>used as natural colourants for yellow to orange colours in the food </a:t>
            </a:r>
            <a:r>
              <a:rPr lang="en-IN" sz="1800" dirty="0" smtClean="0">
                <a:latin typeface="Times New Roman" pitchFamily="18" charset="0"/>
                <a:cs typeface="Times New Roman" pitchFamily="18" charset="0"/>
              </a:rPr>
              <a:t>and beverage </a:t>
            </a:r>
            <a:r>
              <a:rPr lang="en-IN" sz="1800" dirty="0">
                <a:latin typeface="Times New Roman" pitchFamily="18" charset="0"/>
                <a:cs typeface="Times New Roman" pitchFamily="18" charset="0"/>
              </a:rPr>
              <a:t>industry in applications such as margarine, cheese, dairy, bakeries, confectionery, </a:t>
            </a:r>
            <a:r>
              <a:rPr lang="en-IN" sz="1800" dirty="0" smtClean="0">
                <a:latin typeface="Times New Roman" pitchFamily="18" charset="0"/>
                <a:cs typeface="Times New Roman" pitchFamily="18" charset="0"/>
              </a:rPr>
              <a:t>dietary supplement</a:t>
            </a:r>
            <a:r>
              <a:rPr lang="en-IN" sz="1800" dirty="0">
                <a:latin typeface="Times New Roman" pitchFamily="18" charset="0"/>
                <a:cs typeface="Times New Roman" pitchFamily="18" charset="0"/>
              </a:rPr>
              <a:t>, animal feed additives and even </a:t>
            </a:r>
            <a:r>
              <a:rPr lang="en-IN" sz="1800" dirty="0" smtClean="0">
                <a:latin typeface="Times New Roman" pitchFamily="18" charset="0"/>
                <a:cs typeface="Times New Roman" pitchFamily="18" charset="0"/>
              </a:rPr>
              <a:t>cosmetics.</a:t>
            </a:r>
            <a:endParaRPr lang="en-US" sz="18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304800"/>
            <a:ext cx="9751060" cy="1143000"/>
          </a:xfrm>
        </p:spPr>
        <p:txBody>
          <a:bodyPr>
            <a:normAutofit/>
          </a:bodyPr>
          <a:lstStyle/>
          <a:p>
            <a:r>
              <a:rPr lang="en-US" sz="2800" dirty="0" smtClean="0">
                <a:latin typeface="Times New Roman" panose="02020603050405020304" pitchFamily="18" charset="0"/>
                <a:cs typeface="Times New Roman" panose="02020603050405020304" pitchFamily="18" charset="0"/>
              </a:rPr>
              <a:t>Product List –</a:t>
            </a:r>
            <a:r>
              <a:rPr lang="en-US" sz="2800" b="1" dirty="0">
                <a:solidFill>
                  <a:schemeClr val="accent4"/>
                </a:solidFill>
                <a:latin typeface="Times New Roman" panose="02020603050405020304" pitchFamily="18" charset="0"/>
                <a:cs typeface="Times New Roman" panose="02020603050405020304" pitchFamily="18" charset="0"/>
              </a:rPr>
              <a:t>Nutrapam</a:t>
            </a:r>
            <a:r>
              <a:rPr lang="en-US" sz="2800" b="1" dirty="0" smtClean="0">
                <a:solidFill>
                  <a:schemeClr val="accent4"/>
                </a:solidFill>
                <a:latin typeface="Times New Roman" panose="02020603050405020304" pitchFamily="18" charset="0"/>
                <a:cs typeface="Times New Roman" panose="02020603050405020304" pitchFamily="18" charset="0"/>
              </a:rPr>
              <a:t>® - Natural Mixed Carotenoids - Palm</a:t>
            </a:r>
            <a:endParaRPr lang="en-US"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86331230"/>
              </p:ext>
            </p:extLst>
          </p:nvPr>
        </p:nvGraphicFramePr>
        <p:xfrm>
          <a:off x="1219200" y="1600200"/>
          <a:ext cx="9972167" cy="3200400"/>
        </p:xfrm>
        <a:graphic>
          <a:graphicData uri="http://schemas.openxmlformats.org/drawingml/2006/table">
            <a:tbl>
              <a:tblPr firstRow="1" bandRow="1">
                <a:tableStyleId>{69012ECD-51FC-41F1-AA8D-1B2483CD663E}</a:tableStyleId>
              </a:tblPr>
              <a:tblGrid>
                <a:gridCol w="912812"/>
                <a:gridCol w="6168667"/>
                <a:gridCol w="1290488"/>
                <a:gridCol w="1600200"/>
              </a:tblGrid>
              <a:tr h="370840">
                <a:tc>
                  <a:txBody>
                    <a:bodyPr/>
                    <a:lstStyle/>
                    <a:p>
                      <a:r>
                        <a:rPr lang="en-US" dirty="0" smtClean="0">
                          <a:latin typeface="Times New Roman" pitchFamily="18" charset="0"/>
                          <a:cs typeface="Times New Roman" pitchFamily="18" charset="0"/>
                        </a:rPr>
                        <a:t>S.No</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Product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Oil </a:t>
                      </a:r>
                      <a:endParaRPr lang="en-US"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Powder</a:t>
                      </a:r>
                      <a:endParaRPr lang="en-US" dirty="0">
                        <a:latin typeface="Times New Roman" pitchFamily="18" charset="0"/>
                        <a:cs typeface="Times New Roman" pitchFamily="18" charset="0"/>
                      </a:endParaRPr>
                    </a:p>
                  </a:txBody>
                  <a:tcPr/>
                </a:tc>
              </a:tr>
              <a:tr h="370840">
                <a:tc>
                  <a:txBody>
                    <a:bodyPr/>
                    <a:lstStyle/>
                    <a:p>
                      <a:pPr algn="ctr"/>
                      <a:r>
                        <a:rPr lang="en-US" b="1" dirty="0" smtClean="0">
                          <a:solidFill>
                            <a:schemeClr val="accent1"/>
                          </a:solidFill>
                          <a:latin typeface="Times New Roman" pitchFamily="18" charset="0"/>
                          <a:cs typeface="Times New Roman" pitchFamily="18" charset="0"/>
                        </a:rPr>
                        <a:t>1</a:t>
                      </a:r>
                      <a:endParaRPr lang="en-US" b="1" dirty="0">
                        <a:solidFill>
                          <a:schemeClr val="accent1"/>
                        </a:solidFill>
                        <a:latin typeface="Times New Roman" pitchFamily="18" charset="0"/>
                        <a:cs typeface="Times New Roman" pitchFamily="18" charset="0"/>
                      </a:endParaRPr>
                    </a:p>
                  </a:txBody>
                  <a:tcPr/>
                </a:tc>
                <a:tc>
                  <a:txBody>
                    <a:bodyPr/>
                    <a:lstStyle/>
                    <a:p>
                      <a:r>
                        <a:rPr lang="en-US" dirty="0" smtClean="0">
                          <a:solidFill>
                            <a:schemeClr val="accent4"/>
                          </a:solidFill>
                          <a:latin typeface="Times New Roman" pitchFamily="18" charset="0"/>
                          <a:cs typeface="Times New Roman" pitchFamily="18" charset="0"/>
                        </a:rPr>
                        <a:t>Nutrapam-</a:t>
                      </a:r>
                      <a:r>
                        <a:rPr lang="en-US" baseline="0" dirty="0" smtClean="0">
                          <a:solidFill>
                            <a:schemeClr val="accent4"/>
                          </a:solidFill>
                          <a:latin typeface="Times New Roman" pitchFamily="18" charset="0"/>
                          <a:cs typeface="Times New Roman" pitchFamily="18" charset="0"/>
                        </a:rPr>
                        <a:t> </a:t>
                      </a:r>
                      <a:r>
                        <a:rPr lang="en-US" dirty="0" smtClean="0">
                          <a:solidFill>
                            <a:schemeClr val="accent4"/>
                          </a:solidFill>
                          <a:latin typeface="Times New Roman" pitchFamily="18" charset="0"/>
                          <a:cs typeface="Times New Roman" pitchFamily="18" charset="0"/>
                        </a:rPr>
                        <a:t>  2.5% </a:t>
                      </a:r>
                      <a:endParaRPr lang="en-US" dirty="0">
                        <a:solidFill>
                          <a:schemeClr val="accent4"/>
                        </a:solidFill>
                        <a:latin typeface="Times New Roman" pitchFamily="18" charset="0"/>
                        <a:cs typeface="Times New Roman" pitchFamily="18" charset="0"/>
                      </a:endParaRPr>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370840">
                <a:tc>
                  <a:txBody>
                    <a:bodyPr/>
                    <a:lstStyle/>
                    <a:p>
                      <a:pPr algn="ctr"/>
                      <a:r>
                        <a:rPr lang="en-US" b="1" dirty="0" smtClean="0">
                          <a:solidFill>
                            <a:schemeClr val="accent1"/>
                          </a:solidFill>
                          <a:latin typeface="Times New Roman" pitchFamily="18" charset="0"/>
                          <a:cs typeface="Times New Roman" pitchFamily="18" charset="0"/>
                        </a:rPr>
                        <a:t>2</a:t>
                      </a:r>
                      <a:endParaRPr lang="en-US" b="1" dirty="0">
                        <a:solidFill>
                          <a:schemeClr val="accent1"/>
                        </a:solidFill>
                        <a:latin typeface="Times New Roman" pitchFamily="18" charset="0"/>
                        <a:cs typeface="Times New Roman" pitchFamily="18" charset="0"/>
                      </a:endParaRPr>
                    </a:p>
                  </a:txBody>
                  <a:tcPr/>
                </a:tc>
                <a:tc>
                  <a:txBody>
                    <a:bodyPr/>
                    <a:lstStyle/>
                    <a:p>
                      <a:r>
                        <a:rPr lang="en-US" dirty="0" smtClean="0">
                          <a:solidFill>
                            <a:schemeClr val="accent4"/>
                          </a:solidFill>
                          <a:latin typeface="Times New Roman" pitchFamily="18" charset="0"/>
                          <a:cs typeface="Times New Roman" pitchFamily="18" charset="0"/>
                        </a:rPr>
                        <a:t>Nutrapam-</a:t>
                      </a:r>
                      <a:r>
                        <a:rPr lang="en-US" baseline="0" dirty="0" smtClean="0">
                          <a:solidFill>
                            <a:schemeClr val="accent4"/>
                          </a:solidFill>
                          <a:latin typeface="Times New Roman" pitchFamily="18" charset="0"/>
                          <a:cs typeface="Times New Roman" pitchFamily="18" charset="0"/>
                        </a:rPr>
                        <a:t>5%</a:t>
                      </a:r>
                      <a:endParaRPr lang="en-US" dirty="0">
                        <a:solidFill>
                          <a:schemeClr val="accent4"/>
                        </a:solidFill>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370840">
                <a:tc>
                  <a:txBody>
                    <a:bodyPr/>
                    <a:lstStyle/>
                    <a:p>
                      <a:pPr algn="ctr"/>
                      <a:r>
                        <a:rPr lang="en-US" b="1" dirty="0" smtClean="0">
                          <a:solidFill>
                            <a:schemeClr val="accent1"/>
                          </a:solidFill>
                          <a:latin typeface="Times New Roman" pitchFamily="18" charset="0"/>
                          <a:cs typeface="Times New Roman" pitchFamily="18" charset="0"/>
                        </a:rPr>
                        <a:t>3</a:t>
                      </a:r>
                      <a:endParaRPr lang="en-US" b="1" dirty="0">
                        <a:solidFill>
                          <a:schemeClr val="accent1"/>
                        </a:solidFill>
                        <a:latin typeface="Times New Roman" pitchFamily="18" charset="0"/>
                        <a:cs typeface="Times New Roman" pitchFamily="18" charset="0"/>
                      </a:endParaRPr>
                    </a:p>
                  </a:txBody>
                  <a:tcPr/>
                </a:tc>
                <a:tc>
                  <a:txBody>
                    <a:bodyPr/>
                    <a:lstStyle/>
                    <a:p>
                      <a:r>
                        <a:rPr lang="en-US" dirty="0" smtClean="0">
                          <a:solidFill>
                            <a:schemeClr val="accent4"/>
                          </a:solidFill>
                          <a:latin typeface="Times New Roman" pitchFamily="18" charset="0"/>
                          <a:cs typeface="Times New Roman" pitchFamily="18" charset="0"/>
                        </a:rPr>
                        <a:t>Nutrapam-</a:t>
                      </a:r>
                      <a:r>
                        <a:rPr lang="en-US" baseline="0" dirty="0" smtClean="0">
                          <a:solidFill>
                            <a:schemeClr val="accent4"/>
                          </a:solidFill>
                          <a:latin typeface="Times New Roman" pitchFamily="18" charset="0"/>
                          <a:cs typeface="Times New Roman" pitchFamily="18" charset="0"/>
                        </a:rPr>
                        <a:t>7.5%</a:t>
                      </a:r>
                      <a:endParaRPr lang="en-US" dirty="0">
                        <a:solidFill>
                          <a:schemeClr val="accent4"/>
                        </a:solidFill>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370840">
                <a:tc>
                  <a:txBody>
                    <a:bodyPr/>
                    <a:lstStyle/>
                    <a:p>
                      <a:pPr algn="ctr"/>
                      <a:r>
                        <a:rPr lang="en-US" b="1" dirty="0" smtClean="0">
                          <a:solidFill>
                            <a:schemeClr val="accent1"/>
                          </a:solidFill>
                          <a:latin typeface="Times New Roman" pitchFamily="18" charset="0"/>
                          <a:cs typeface="Times New Roman" pitchFamily="18" charset="0"/>
                        </a:rPr>
                        <a:t>4</a:t>
                      </a:r>
                      <a:endParaRPr lang="en-US" b="1" dirty="0">
                        <a:solidFill>
                          <a:schemeClr val="accent1"/>
                        </a:solidFill>
                        <a:latin typeface="Times New Roman" pitchFamily="18" charset="0"/>
                        <a:cs typeface="Times New Roman" pitchFamily="18" charset="0"/>
                      </a:endParaRPr>
                    </a:p>
                  </a:txBody>
                  <a:tcPr/>
                </a:tc>
                <a:tc>
                  <a:txBody>
                    <a:bodyPr/>
                    <a:lstStyle/>
                    <a:p>
                      <a:r>
                        <a:rPr lang="en-US" dirty="0" smtClean="0">
                          <a:solidFill>
                            <a:schemeClr val="accent4"/>
                          </a:solidFill>
                          <a:latin typeface="Times New Roman" pitchFamily="18" charset="0"/>
                          <a:cs typeface="Times New Roman" pitchFamily="18" charset="0"/>
                        </a:rPr>
                        <a:t>Nutrapam-</a:t>
                      </a:r>
                      <a:r>
                        <a:rPr lang="en-US" baseline="0" dirty="0" smtClean="0">
                          <a:solidFill>
                            <a:schemeClr val="accent4"/>
                          </a:solidFill>
                          <a:latin typeface="Times New Roman" pitchFamily="18" charset="0"/>
                          <a:cs typeface="Times New Roman" pitchFamily="18" charset="0"/>
                        </a:rPr>
                        <a:t>10%</a:t>
                      </a:r>
                      <a:endParaRPr lang="en-US" dirty="0">
                        <a:solidFill>
                          <a:schemeClr val="accent4"/>
                        </a:solidFill>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r h="370840">
                <a:tc>
                  <a:txBody>
                    <a:bodyPr/>
                    <a:lstStyle/>
                    <a:p>
                      <a:pPr algn="ctr"/>
                      <a:r>
                        <a:rPr lang="en-US" b="1" dirty="0" smtClean="0">
                          <a:solidFill>
                            <a:schemeClr val="accent1"/>
                          </a:solidFill>
                          <a:latin typeface="Times New Roman" pitchFamily="18" charset="0"/>
                          <a:cs typeface="Times New Roman" pitchFamily="18" charset="0"/>
                        </a:rPr>
                        <a:t>5</a:t>
                      </a:r>
                      <a:endParaRPr lang="en-US" b="1" dirty="0">
                        <a:solidFill>
                          <a:schemeClr val="accent1"/>
                        </a:solidFill>
                        <a:latin typeface="Times New Roman" pitchFamily="18" charset="0"/>
                        <a:cs typeface="Times New Roman" pitchFamily="18" charset="0"/>
                      </a:endParaRPr>
                    </a:p>
                  </a:txBody>
                  <a:tcPr/>
                </a:tc>
                <a:tc>
                  <a:txBody>
                    <a:bodyPr/>
                    <a:lstStyle/>
                    <a:p>
                      <a:r>
                        <a:rPr lang="en-US" dirty="0" smtClean="0">
                          <a:solidFill>
                            <a:schemeClr val="accent4"/>
                          </a:solidFill>
                          <a:latin typeface="Times New Roman" pitchFamily="18" charset="0"/>
                          <a:cs typeface="Times New Roman" pitchFamily="18" charset="0"/>
                        </a:rPr>
                        <a:t>Nutrapam- 20%</a:t>
                      </a:r>
                      <a:endParaRPr lang="en-US" dirty="0">
                        <a:solidFill>
                          <a:schemeClr val="accent4"/>
                        </a:solidFill>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pPr algn="l"/>
                      <a:r>
                        <a:rPr lang="en-US" dirty="0" smtClean="0">
                          <a:solidFill>
                            <a:schemeClr val="accent3"/>
                          </a:solidFill>
                          <a:latin typeface="Times New Roman" pitchFamily="18" charset="0"/>
                          <a:cs typeface="Times New Roman" pitchFamily="18" charset="0"/>
                        </a:rPr>
                        <a:t>       -</a:t>
                      </a:r>
                      <a:endParaRPr lang="en-US" dirty="0">
                        <a:solidFill>
                          <a:schemeClr val="accent3"/>
                        </a:solidFill>
                        <a:latin typeface="Times New Roman" pitchFamily="18" charset="0"/>
                        <a:cs typeface="Times New Roman" pitchFamily="18" charset="0"/>
                      </a:endParaRPr>
                    </a:p>
                  </a:txBody>
                  <a:tcPr/>
                </a:tc>
              </a:tr>
              <a:tr h="370840">
                <a:tc>
                  <a:txBody>
                    <a:bodyPr/>
                    <a:lstStyle/>
                    <a:p>
                      <a:pPr algn="ctr"/>
                      <a:r>
                        <a:rPr lang="en-US" b="1" dirty="0" smtClean="0">
                          <a:solidFill>
                            <a:schemeClr val="accent1"/>
                          </a:solidFill>
                          <a:latin typeface="Times New Roman" pitchFamily="18" charset="0"/>
                          <a:cs typeface="Times New Roman" pitchFamily="18" charset="0"/>
                        </a:rPr>
                        <a:t>6</a:t>
                      </a:r>
                      <a:endParaRPr lang="en-US" b="1" dirty="0">
                        <a:solidFill>
                          <a:schemeClr val="accent1"/>
                        </a:solidFill>
                        <a:latin typeface="Times New Roman" pitchFamily="18" charset="0"/>
                        <a:cs typeface="Times New Roman" pitchFamily="18" charset="0"/>
                      </a:endParaRPr>
                    </a:p>
                  </a:txBody>
                  <a:tcPr/>
                </a:tc>
                <a:tc>
                  <a:txBody>
                    <a:bodyPr/>
                    <a:lstStyle/>
                    <a:p>
                      <a:r>
                        <a:rPr lang="en-US" dirty="0" smtClean="0">
                          <a:solidFill>
                            <a:schemeClr val="accent4"/>
                          </a:solidFill>
                          <a:latin typeface="Times New Roman" pitchFamily="18" charset="0"/>
                          <a:cs typeface="Times New Roman" pitchFamily="18" charset="0"/>
                        </a:rPr>
                        <a:t>Nutrapam-30%</a:t>
                      </a:r>
                      <a:endParaRPr lang="en-US" dirty="0">
                        <a:solidFill>
                          <a:schemeClr val="accent4"/>
                        </a:solidFill>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r>
                        <a:rPr lang="en-US" dirty="0" smtClean="0">
                          <a:solidFill>
                            <a:schemeClr val="accent3"/>
                          </a:solidFill>
                          <a:latin typeface="Times New Roman" pitchFamily="18" charset="0"/>
                          <a:cs typeface="Times New Roman" pitchFamily="18" charset="0"/>
                        </a:rPr>
                        <a:t>       -</a:t>
                      </a:r>
                      <a:endParaRPr lang="en-US" dirty="0">
                        <a:solidFill>
                          <a:schemeClr val="accent3"/>
                        </a:solidFill>
                        <a:latin typeface="Times New Roman" pitchFamily="18" charset="0"/>
                        <a:cs typeface="Times New Roman" pitchFamily="18" charset="0"/>
                      </a:endParaRPr>
                    </a:p>
                  </a:txBody>
                  <a:tcPr/>
                </a:tc>
              </a:tr>
            </a:tbl>
          </a:graphicData>
        </a:graphic>
      </p:graphicFrame>
      <p:pic>
        <p:nvPicPr>
          <p:cNvPr id="7" name="Picture 2" descr="C:\Users\Sridharn\Desktop\color_3.png"/>
          <p:cNvPicPr>
            <a:picLocks noChangeAspect="1" noChangeArrowheads="1"/>
          </p:cNvPicPr>
          <p:nvPr/>
        </p:nvPicPr>
        <p:blipFill>
          <a:blip r:embed="rId2" cstate="print"/>
          <a:srcRect/>
          <a:stretch>
            <a:fillRect/>
          </a:stretch>
        </p:blipFill>
        <p:spPr bwMode="auto">
          <a:xfrm>
            <a:off x="9904412" y="1905000"/>
            <a:ext cx="685006" cy="685006"/>
          </a:xfrm>
          <a:prstGeom prst="rect">
            <a:avLst/>
          </a:prstGeom>
          <a:noFill/>
        </p:spPr>
      </p:pic>
      <p:pic>
        <p:nvPicPr>
          <p:cNvPr id="8" name="Picture 2" descr="C:\Users\Sridharn\Desktop\color_3.png"/>
          <p:cNvPicPr>
            <a:picLocks noChangeAspect="1" noChangeArrowheads="1"/>
          </p:cNvPicPr>
          <p:nvPr/>
        </p:nvPicPr>
        <p:blipFill>
          <a:blip r:embed="rId2" cstate="print"/>
          <a:srcRect/>
          <a:stretch>
            <a:fillRect/>
          </a:stretch>
        </p:blipFill>
        <p:spPr bwMode="auto">
          <a:xfrm>
            <a:off x="9904412" y="2362200"/>
            <a:ext cx="685006" cy="685006"/>
          </a:xfrm>
          <a:prstGeom prst="rect">
            <a:avLst/>
          </a:prstGeom>
          <a:noFill/>
        </p:spPr>
      </p:pic>
      <p:pic>
        <p:nvPicPr>
          <p:cNvPr id="11" name="Picture 2" descr="C:\Users\Sridharn\Desktop\color_3.png"/>
          <p:cNvPicPr>
            <a:picLocks noChangeAspect="1" noChangeArrowheads="1"/>
          </p:cNvPicPr>
          <p:nvPr/>
        </p:nvPicPr>
        <p:blipFill>
          <a:blip r:embed="rId2" cstate="print"/>
          <a:srcRect/>
          <a:stretch>
            <a:fillRect/>
          </a:stretch>
        </p:blipFill>
        <p:spPr bwMode="auto">
          <a:xfrm>
            <a:off x="9904412" y="2819400"/>
            <a:ext cx="685006" cy="685006"/>
          </a:xfrm>
          <a:prstGeom prst="rect">
            <a:avLst/>
          </a:prstGeom>
          <a:noFill/>
        </p:spPr>
      </p:pic>
      <p:pic>
        <p:nvPicPr>
          <p:cNvPr id="12" name="Picture 2" descr="C:\Users\Sridharn\Desktop\color_3.png"/>
          <p:cNvPicPr>
            <a:picLocks noChangeAspect="1" noChangeArrowheads="1"/>
          </p:cNvPicPr>
          <p:nvPr/>
        </p:nvPicPr>
        <p:blipFill>
          <a:blip r:embed="rId2" cstate="print"/>
          <a:srcRect/>
          <a:stretch>
            <a:fillRect/>
          </a:stretch>
        </p:blipFill>
        <p:spPr bwMode="auto">
          <a:xfrm>
            <a:off x="9904412" y="3276600"/>
            <a:ext cx="685006" cy="685006"/>
          </a:xfrm>
          <a:prstGeom prst="rect">
            <a:avLst/>
          </a:prstGeom>
          <a:noFill/>
        </p:spPr>
      </p:pic>
      <p:pic>
        <p:nvPicPr>
          <p:cNvPr id="19" name="Picture 4" descr="C:\Users\Sridharn\Desktop\blood-clipart.png"/>
          <p:cNvPicPr>
            <a:picLocks noChangeAspect="1" noChangeArrowheads="1"/>
          </p:cNvPicPr>
          <p:nvPr/>
        </p:nvPicPr>
        <p:blipFill>
          <a:blip r:embed="rId3" cstate="print"/>
          <a:srcRect/>
          <a:stretch>
            <a:fillRect/>
          </a:stretch>
        </p:blipFill>
        <p:spPr bwMode="auto">
          <a:xfrm>
            <a:off x="8685212" y="2057400"/>
            <a:ext cx="454882" cy="501708"/>
          </a:xfrm>
          <a:prstGeom prst="rect">
            <a:avLst/>
          </a:prstGeom>
          <a:noFill/>
        </p:spPr>
      </p:pic>
      <p:pic>
        <p:nvPicPr>
          <p:cNvPr id="21" name="Picture 4" descr="C:\Users\Sridharn\Desktop\blood-clipart.png"/>
          <p:cNvPicPr>
            <a:picLocks noChangeAspect="1" noChangeArrowheads="1"/>
          </p:cNvPicPr>
          <p:nvPr/>
        </p:nvPicPr>
        <p:blipFill>
          <a:blip r:embed="rId3" cstate="print"/>
          <a:srcRect/>
          <a:stretch>
            <a:fillRect/>
          </a:stretch>
        </p:blipFill>
        <p:spPr bwMode="auto">
          <a:xfrm>
            <a:off x="8685212" y="4419600"/>
            <a:ext cx="454882" cy="501708"/>
          </a:xfrm>
          <a:prstGeom prst="rect">
            <a:avLst/>
          </a:prstGeom>
          <a:noFill/>
        </p:spPr>
      </p:pic>
      <p:pic>
        <p:nvPicPr>
          <p:cNvPr id="22" name="Picture 4" descr="C:\Users\Sridharn\Desktop\blood-clipart.png"/>
          <p:cNvPicPr>
            <a:picLocks noChangeAspect="1" noChangeArrowheads="1"/>
          </p:cNvPicPr>
          <p:nvPr/>
        </p:nvPicPr>
        <p:blipFill>
          <a:blip r:embed="rId3" cstate="print"/>
          <a:srcRect/>
          <a:stretch>
            <a:fillRect/>
          </a:stretch>
        </p:blipFill>
        <p:spPr bwMode="auto">
          <a:xfrm>
            <a:off x="8685212" y="3962400"/>
            <a:ext cx="454882" cy="501708"/>
          </a:xfrm>
          <a:prstGeom prst="rect">
            <a:avLst/>
          </a:prstGeom>
          <a:noFill/>
        </p:spPr>
      </p:pic>
      <p:pic>
        <p:nvPicPr>
          <p:cNvPr id="23" name="Picture 4" descr="C:\Users\Sridharn\Desktop\blood-clipart.png"/>
          <p:cNvPicPr>
            <a:picLocks noChangeAspect="1" noChangeArrowheads="1"/>
          </p:cNvPicPr>
          <p:nvPr/>
        </p:nvPicPr>
        <p:blipFill>
          <a:blip r:embed="rId3" cstate="print"/>
          <a:srcRect/>
          <a:stretch>
            <a:fillRect/>
          </a:stretch>
        </p:blipFill>
        <p:spPr bwMode="auto">
          <a:xfrm>
            <a:off x="8685212" y="3505200"/>
            <a:ext cx="454882" cy="501708"/>
          </a:xfrm>
          <a:prstGeom prst="rect">
            <a:avLst/>
          </a:prstGeom>
          <a:noFill/>
        </p:spPr>
      </p:pic>
      <p:pic>
        <p:nvPicPr>
          <p:cNvPr id="24" name="Picture 4" descr="C:\Users\Sridharn\Desktop\blood-clipart.png"/>
          <p:cNvPicPr>
            <a:picLocks noChangeAspect="1" noChangeArrowheads="1"/>
          </p:cNvPicPr>
          <p:nvPr/>
        </p:nvPicPr>
        <p:blipFill>
          <a:blip r:embed="rId3" cstate="print"/>
          <a:srcRect/>
          <a:stretch>
            <a:fillRect/>
          </a:stretch>
        </p:blipFill>
        <p:spPr bwMode="auto">
          <a:xfrm>
            <a:off x="8685212" y="3048000"/>
            <a:ext cx="454882" cy="501708"/>
          </a:xfrm>
          <a:prstGeom prst="rect">
            <a:avLst/>
          </a:prstGeom>
          <a:noFill/>
        </p:spPr>
      </p:pic>
      <p:pic>
        <p:nvPicPr>
          <p:cNvPr id="25" name="Picture 4" descr="C:\Users\Sridharn\Desktop\blood-clipart.png"/>
          <p:cNvPicPr>
            <a:picLocks noChangeAspect="1" noChangeArrowheads="1"/>
          </p:cNvPicPr>
          <p:nvPr/>
        </p:nvPicPr>
        <p:blipFill>
          <a:blip r:embed="rId3" cstate="print"/>
          <a:srcRect/>
          <a:stretch>
            <a:fillRect/>
          </a:stretch>
        </p:blipFill>
        <p:spPr bwMode="auto">
          <a:xfrm>
            <a:off x="8685212" y="2590800"/>
            <a:ext cx="454882" cy="501708"/>
          </a:xfrm>
          <a:prstGeom prst="rect">
            <a:avLst/>
          </a:prstGeom>
          <a:noFill/>
        </p:spPr>
      </p:pic>
      <p:pic>
        <p:nvPicPr>
          <p:cNvPr id="26" name="Picture 4" descr="C:\Users\Sridharn\Desktop\blood-clipart.png"/>
          <p:cNvPicPr>
            <a:picLocks noChangeAspect="1" noChangeArrowheads="1"/>
          </p:cNvPicPr>
          <p:nvPr/>
        </p:nvPicPr>
        <p:blipFill>
          <a:blip r:embed="rId3" cstate="print"/>
          <a:srcRect/>
          <a:stretch>
            <a:fillRect/>
          </a:stretch>
        </p:blipFill>
        <p:spPr bwMode="auto">
          <a:xfrm>
            <a:off x="1065212" y="5029200"/>
            <a:ext cx="454882" cy="501708"/>
          </a:xfrm>
          <a:prstGeom prst="rect">
            <a:avLst/>
          </a:prstGeom>
          <a:noFill/>
        </p:spPr>
      </p:pic>
      <p:pic>
        <p:nvPicPr>
          <p:cNvPr id="27" name="Picture 2" descr="C:\Users\Sridharn\Desktop\color_3.png"/>
          <p:cNvPicPr>
            <a:picLocks noChangeAspect="1" noChangeArrowheads="1"/>
          </p:cNvPicPr>
          <p:nvPr/>
        </p:nvPicPr>
        <p:blipFill>
          <a:blip r:embed="rId2" cstate="print"/>
          <a:srcRect/>
          <a:stretch>
            <a:fillRect/>
          </a:stretch>
        </p:blipFill>
        <p:spPr bwMode="auto">
          <a:xfrm>
            <a:off x="912812" y="5410200"/>
            <a:ext cx="685006" cy="685006"/>
          </a:xfrm>
          <a:prstGeom prst="rect">
            <a:avLst/>
          </a:prstGeom>
          <a:noFill/>
        </p:spPr>
      </p:pic>
      <p:sp>
        <p:nvSpPr>
          <p:cNvPr id="28" name="TextBox 27"/>
          <p:cNvSpPr txBox="1"/>
          <p:nvPr/>
        </p:nvSpPr>
        <p:spPr>
          <a:xfrm>
            <a:off x="1598612" y="5029200"/>
            <a:ext cx="10073592" cy="461665"/>
          </a:xfrm>
          <a:prstGeom prst="rect">
            <a:avLst/>
          </a:prstGeom>
          <a:noFill/>
        </p:spPr>
        <p:txBody>
          <a:bodyPr wrap="none" rtlCol="0">
            <a:spAutoFit/>
          </a:bodyPr>
          <a:lstStyle/>
          <a:p>
            <a:r>
              <a:rPr lang="en-US" i="1" dirty="0" smtClean="0">
                <a:solidFill>
                  <a:schemeClr val="accent3"/>
                </a:solidFill>
                <a:latin typeface="Times New Roman" pitchFamily="18" charset="0"/>
                <a:cs typeface="Times New Roman" pitchFamily="18" charset="0"/>
              </a:rPr>
              <a:t>Oil Formulation </a:t>
            </a:r>
            <a:r>
              <a:rPr lang="en-US" i="1" dirty="0" smtClean="0">
                <a:latin typeface="Times New Roman" pitchFamily="18" charset="0"/>
                <a:cs typeface="Times New Roman" pitchFamily="18" charset="0"/>
              </a:rPr>
              <a:t>available in  </a:t>
            </a:r>
            <a:r>
              <a:rPr lang="en-US" sz="1800" i="1" dirty="0" smtClean="0">
                <a:solidFill>
                  <a:srgbClr val="002060"/>
                </a:solidFill>
                <a:latin typeface="Times New Roman" pitchFamily="18" charset="0"/>
                <a:cs typeface="Times New Roman" pitchFamily="18" charset="0"/>
              </a:rPr>
              <a:t>(Sunflower Oil, Olive Oil , Sesame Oil, Corn Oil or Rice Bran Oil)</a:t>
            </a:r>
            <a:endParaRPr lang="en-US" sz="1800" i="1" dirty="0">
              <a:solidFill>
                <a:srgbClr val="002060"/>
              </a:solidFill>
              <a:latin typeface="Times New Roman" pitchFamily="18" charset="0"/>
              <a:cs typeface="Times New Roman" pitchFamily="18" charset="0"/>
            </a:endParaRPr>
          </a:p>
        </p:txBody>
      </p:sp>
      <p:sp>
        <p:nvSpPr>
          <p:cNvPr id="29" name="TextBox 28"/>
          <p:cNvSpPr txBox="1"/>
          <p:nvPr/>
        </p:nvSpPr>
        <p:spPr>
          <a:xfrm>
            <a:off x="1598612" y="5562600"/>
            <a:ext cx="7167347" cy="461665"/>
          </a:xfrm>
          <a:prstGeom prst="rect">
            <a:avLst/>
          </a:prstGeom>
          <a:noFill/>
        </p:spPr>
        <p:txBody>
          <a:bodyPr wrap="none" rtlCol="0">
            <a:spAutoFit/>
          </a:bodyPr>
          <a:lstStyle/>
          <a:p>
            <a:r>
              <a:rPr lang="en-US" i="1" dirty="0" smtClean="0">
                <a:solidFill>
                  <a:schemeClr val="accent3"/>
                </a:solidFill>
                <a:latin typeface="Times New Roman" pitchFamily="18" charset="0"/>
                <a:cs typeface="Times New Roman" pitchFamily="18" charset="0"/>
              </a:rPr>
              <a:t>Powder Formulation and 1% ,2.5%  CWS formulations  </a:t>
            </a:r>
            <a:endParaRPr lang="en-US" i="1" dirty="0">
              <a:solidFill>
                <a:schemeClr val="accent3"/>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cap="all" dirty="0" smtClean="0">
                <a:solidFill>
                  <a:schemeClr val="accent3"/>
                </a:solidFill>
                <a:latin typeface="Times New Roman" pitchFamily="18" charset="0"/>
                <a:cs typeface="Times New Roman" pitchFamily="18" charset="0"/>
              </a:rPr>
              <a:t>ALPHA-CAROTENE : STRONGER THAN BETA-CAROTENE</a:t>
            </a:r>
            <a:endParaRPr lang="en-US" sz="2400" dirty="0">
              <a:solidFill>
                <a:schemeClr val="accent3"/>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algn="just">
              <a:buNone/>
            </a:pPr>
            <a:r>
              <a:rPr lang="en-US" sz="2000" dirty="0" smtClean="0"/>
              <a:t>     </a:t>
            </a:r>
            <a:r>
              <a:rPr lang="en-US" sz="2000" dirty="0" smtClean="0">
                <a:solidFill>
                  <a:srgbClr val="CC0000"/>
                </a:solidFill>
                <a:latin typeface="Times New Roman" pitchFamily="18" charset="0"/>
                <a:cs typeface="Times New Roman" pitchFamily="18" charset="0"/>
              </a:rPr>
              <a:t>Nutrapam™</a:t>
            </a:r>
            <a:r>
              <a:rPr lang="en-US" sz="2000" dirty="0" smtClean="0">
                <a:latin typeface="Times New Roman" pitchFamily="18" charset="0"/>
                <a:cs typeface="Times New Roman" pitchFamily="18" charset="0"/>
              </a:rPr>
              <a:t> rich in alpha-carotene, and alpha-carotene often co exists with beta-carotene in fruits and vegetables. Although the vitamin A activity of alpha-carotene is only half of betacarotene, study has shown that alpha-carotene possesses stronger antioxidant efficacy than beta-carotene in phosphatidyl choline vesicles (cellular organelles that transport nutrient into tissues), and thereby minimizing free radical-mediated per oxidative damage against cell membrane in vivo. </a:t>
            </a:r>
          </a:p>
          <a:p>
            <a:pPr algn="just">
              <a:buNone/>
            </a:pPr>
            <a:r>
              <a:rPr lang="en-US" sz="2000" dirty="0" smtClean="0">
                <a:latin typeface="Times New Roman" pitchFamily="18" charset="0"/>
                <a:cs typeface="Times New Roman" pitchFamily="18" charset="0"/>
              </a:rPr>
              <a:t>     When comparing to beta-carotene, research demonstrates that alpha-carotene shows ten times stronger protective effects against certain cancer such as human neuroblastoma cells (</a:t>
            </a:r>
            <a:r>
              <a:rPr lang="en-US" sz="2000" dirty="0" err="1" smtClean="0">
                <a:latin typeface="Times New Roman" pitchFamily="18" charset="0"/>
                <a:cs typeface="Times New Roman" pitchFamily="18" charset="0"/>
              </a:rPr>
              <a:t>ie</a:t>
            </a:r>
            <a:r>
              <a:rPr lang="en-US" sz="2000" dirty="0" smtClean="0">
                <a:latin typeface="Times New Roman" pitchFamily="18" charset="0"/>
                <a:cs typeface="Times New Roman" pitchFamily="18" charset="0"/>
              </a:rPr>
              <a:t>: a type of cancer that affects early stages of neuronal cells development in infants or young children) in a dose-dependent manner. In addition, alpha-carotene suppresses the initiation of cancer formation in liver, lung and skin more effectively in mice. </a:t>
            </a:r>
          </a:p>
          <a:p>
            <a:pPr algn="just">
              <a:buNone/>
            </a:pPr>
            <a:r>
              <a:rPr lang="en-US" sz="2000" dirty="0" smtClean="0">
                <a:latin typeface="Times New Roman" pitchFamily="18" charset="0"/>
                <a:cs typeface="Times New Roman" pitchFamily="18" charset="0"/>
              </a:rPr>
              <a:t>     However, while alpha-carotene is chemically similar to beta-carotene, several studies seem to demonstrate that alpha-carotene is much more effective in decreasing mortality for certain forms of </a:t>
            </a:r>
            <a:r>
              <a:rPr lang="en-US" sz="2000" b="1" dirty="0" smtClean="0">
                <a:latin typeface="Times New Roman" pitchFamily="18" charset="0"/>
                <a:cs typeface="Times New Roman" pitchFamily="18" charset="0"/>
              </a:rPr>
              <a:t>cancer</a:t>
            </a:r>
            <a:r>
              <a:rPr lang="en-US" sz="2000" dirty="0" smtClean="0">
                <a:latin typeface="Times New Roman" pitchFamily="18" charset="0"/>
                <a:cs typeface="Times New Roman" pitchFamily="18" charset="0"/>
              </a:rPr>
              <a:t> (lung, prostate, liver, etc.) and reducing the risk of </a:t>
            </a:r>
            <a:r>
              <a:rPr lang="en-US" sz="2000" b="1" dirty="0" smtClean="0">
                <a:latin typeface="Times New Roman" pitchFamily="18" charset="0"/>
                <a:cs typeface="Times New Roman" pitchFamily="18" charset="0"/>
              </a:rPr>
              <a:t>cardiovascular mortality</a:t>
            </a:r>
            <a:r>
              <a:rPr lang="en-US" sz="2000" dirty="0" smtClean="0">
                <a:latin typeface="Times New Roman" pitchFamily="18" charset="0"/>
                <a:cs typeface="Times New Roman" pitchFamily="18" charset="0"/>
              </a:rPr>
              <a:t>. Research on the subject tends to show that the higher the alpha-carotene blood concentration, the more the risk of all-cause death diminishes.</a:t>
            </a:r>
          </a:p>
          <a:p>
            <a:pPr algn="just">
              <a:buNone/>
            </a:pPr>
            <a:endParaRPr lang="en-US" sz="2000" dirty="0" smtClean="0"/>
          </a:p>
          <a:p>
            <a:pPr>
              <a:buNone/>
            </a:pPr>
            <a:endParaRPr lang="en-US" sz="20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8600"/>
            <a:ext cx="9751060" cy="1295400"/>
          </a:xfrm>
        </p:spPr>
        <p:txBody>
          <a:bodyPr>
            <a:normAutofit/>
          </a:bodyPr>
          <a:lstStyle/>
          <a:p>
            <a:r>
              <a:rPr lang="en-IN" sz="2400" b="1" dirty="0" smtClean="0">
                <a:solidFill>
                  <a:schemeClr val="accent3"/>
                </a:solidFill>
                <a:latin typeface="Times New Roman" pitchFamily="18" charset="0"/>
                <a:cs typeface="Times New Roman" pitchFamily="18" charset="0"/>
              </a:rPr>
              <a:t/>
            </a:r>
            <a:br>
              <a:rPr lang="en-IN" sz="2400" b="1" dirty="0" smtClean="0">
                <a:solidFill>
                  <a:schemeClr val="accent3"/>
                </a:solidFill>
                <a:latin typeface="Times New Roman" pitchFamily="18" charset="0"/>
                <a:cs typeface="Times New Roman" pitchFamily="18" charset="0"/>
              </a:rPr>
            </a:br>
            <a:r>
              <a:rPr lang="en-IN" sz="2400" b="1" dirty="0" smtClean="0">
                <a:solidFill>
                  <a:srgbClr val="C00000"/>
                </a:solidFill>
                <a:latin typeface="Times New Roman" pitchFamily="18" charset="0"/>
                <a:cs typeface="Times New Roman" pitchFamily="18" charset="0"/>
              </a:rPr>
              <a:t>Nutrapam</a:t>
            </a:r>
            <a:r>
              <a:rPr lang="en-IN" sz="2400" b="1" dirty="0" smtClean="0">
                <a:solidFill>
                  <a:srgbClr val="C00000"/>
                </a:solidFill>
                <a:latin typeface="Century Gothic"/>
                <a:cs typeface="Times New Roman" pitchFamily="18" charset="0"/>
              </a:rPr>
              <a:t>™</a:t>
            </a:r>
            <a:r>
              <a:rPr lang="en-IN" sz="2400" b="1" dirty="0" smtClean="0">
                <a:solidFill>
                  <a:schemeClr val="accent3"/>
                </a:solidFill>
                <a:latin typeface="Century Gothic"/>
                <a:cs typeface="Times New Roman" pitchFamily="18" charset="0"/>
              </a:rPr>
              <a:t>- </a:t>
            </a:r>
            <a:r>
              <a:rPr lang="en-IN" sz="2400" b="1" dirty="0" smtClean="0">
                <a:solidFill>
                  <a:schemeClr val="accent3"/>
                </a:solidFill>
                <a:latin typeface="Times New Roman" pitchFamily="18" charset="0"/>
                <a:cs typeface="Times New Roman" pitchFamily="18" charset="0"/>
              </a:rPr>
              <a:t>A  Unique Mixed Carotene Composition – Naturally </a:t>
            </a:r>
            <a:r>
              <a:rPr lang="en-US" sz="2400" dirty="0" smtClean="0">
                <a:solidFill>
                  <a:schemeClr val="accent3"/>
                </a:solidFill>
                <a:latin typeface="Times New Roman" pitchFamily="18" charset="0"/>
                <a:cs typeface="Times New Roman" pitchFamily="18" charset="0"/>
              </a:rPr>
              <a:t/>
            </a:r>
            <a:br>
              <a:rPr lang="en-US" sz="2400" dirty="0" smtClean="0">
                <a:solidFill>
                  <a:schemeClr val="accent3"/>
                </a:solidFill>
                <a:latin typeface="Times New Roman" pitchFamily="18" charset="0"/>
                <a:cs typeface="Times New Roman" pitchFamily="18" charset="0"/>
              </a:rPr>
            </a:br>
            <a:endParaRPr lang="en-US" sz="2400" dirty="0">
              <a:solidFill>
                <a:schemeClr val="accent3"/>
              </a:solidFill>
              <a:latin typeface="Times New Roman" pitchFamily="18" charset="0"/>
              <a:cs typeface="Times New Roman" pitchFamily="18" charset="0"/>
            </a:endParaRPr>
          </a:p>
        </p:txBody>
      </p:sp>
      <p:graphicFrame>
        <p:nvGraphicFramePr>
          <p:cNvPr id="10" name="Diagram 9"/>
          <p:cNvGraphicFramePr/>
          <p:nvPr/>
        </p:nvGraphicFramePr>
        <p:xfrm>
          <a:off x="1979612" y="1219200"/>
          <a:ext cx="812588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1217612" y="5715000"/>
            <a:ext cx="10058400" cy="830997"/>
          </a:xfrm>
          <a:prstGeom prst="rect">
            <a:avLst/>
          </a:prstGeom>
        </p:spPr>
        <p:txBody>
          <a:bodyPr wrap="square">
            <a:spAutoFit/>
          </a:bodyPr>
          <a:lstStyle/>
          <a:p>
            <a:pPr lvl="0" algn="ctr" defTabSz="914400" fontAlgn="base">
              <a:spcBef>
                <a:spcPct val="0"/>
              </a:spcBef>
              <a:spcAft>
                <a:spcPct val="0"/>
              </a:spcAft>
            </a:pPr>
            <a:r>
              <a:rPr lang="en-US" u="sng" dirty="0" smtClean="0">
                <a:solidFill>
                  <a:srgbClr val="C00000"/>
                </a:solidFill>
                <a:latin typeface="Garamond" pitchFamily="18" charset="0"/>
                <a:ea typeface="Times New Roman" pitchFamily="18" charset="0"/>
                <a:cs typeface="Times New Roman" pitchFamily="18" charset="0"/>
              </a:rPr>
              <a:t>A unique mixture of palm mixed-carotene presents not only a single carotene, but also a wholesome array of carotenoids.</a:t>
            </a:r>
            <a:endParaRPr lang="en-US" sz="3600" dirty="0" smtClean="0">
              <a:solidFill>
                <a:srgbClr val="C00000"/>
              </a:solidFill>
              <a:latin typeface="Arial" pitchFamily="34" charset="0"/>
              <a:cs typeface="Arial" pitchFamily="34" charset="0"/>
            </a:endParaRPr>
          </a:p>
        </p:txBody>
      </p:sp>
      <p:sp>
        <p:nvSpPr>
          <p:cNvPr id="13" name="Rectangle 12"/>
          <p:cNvSpPr/>
          <p:nvPr/>
        </p:nvSpPr>
        <p:spPr>
          <a:xfrm>
            <a:off x="7542212" y="16764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itchFamily="18" charset="0"/>
                <a:cs typeface="Times New Roman" pitchFamily="18" charset="0"/>
              </a:rPr>
              <a:t> traces of other minor carotenoids </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accent2"/>
                </a:solidFill>
                <a:latin typeface="Century Gothic" panose="020B0502020202020204" pitchFamily="34" charset="0"/>
              </a:rPr>
              <a:t>Why </a:t>
            </a:r>
            <a:r>
              <a:rPr lang="en-US" sz="2800" b="1" dirty="0" smtClean="0">
                <a:solidFill>
                  <a:schemeClr val="accent4"/>
                </a:solidFill>
                <a:latin typeface="Century Gothic" panose="020B0502020202020204" pitchFamily="34" charset="0"/>
              </a:rPr>
              <a:t>Nutrapam™</a:t>
            </a:r>
            <a:r>
              <a:rPr lang="en-US" sz="2800" dirty="0" smtClean="0">
                <a:solidFill>
                  <a:schemeClr val="accent2"/>
                </a:solidFill>
                <a:latin typeface="Century Gothic" panose="020B0502020202020204" pitchFamily="34" charset="0"/>
              </a:rPr>
              <a:t>- Natural Palm Mixed Carotene is Superior than other commercially available betacarotene</a:t>
            </a:r>
            <a:endParaRPr lang="en-US" sz="2800" dirty="0">
              <a:solidFill>
                <a:schemeClr val="accent2"/>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02633469"/>
              </p:ext>
            </p:extLst>
          </p:nvPr>
        </p:nvGraphicFramePr>
        <p:xfrm>
          <a:off x="912811" y="1600200"/>
          <a:ext cx="10134600" cy="4267201"/>
        </p:xfrm>
        <a:graphic>
          <a:graphicData uri="http://schemas.openxmlformats.org/drawingml/2006/table">
            <a:tbl>
              <a:tblPr/>
              <a:tblGrid>
                <a:gridCol w="1486977"/>
                <a:gridCol w="2508431"/>
                <a:gridCol w="2202068"/>
                <a:gridCol w="1828457"/>
                <a:gridCol w="2108667"/>
              </a:tblGrid>
              <a:tr h="726510">
                <a:tc>
                  <a:txBody>
                    <a:bodyPr/>
                    <a:lstStyle/>
                    <a:p>
                      <a:pPr algn="ctr">
                        <a:spcAft>
                          <a:spcPts val="0"/>
                        </a:spcAft>
                      </a:pPr>
                      <a:r>
                        <a:rPr lang="en-IN" sz="1200" b="1" dirty="0">
                          <a:solidFill>
                            <a:srgbClr val="000000"/>
                          </a:solidFill>
                          <a:effectLst/>
                          <a:latin typeface="Roboto"/>
                        </a:rPr>
                        <a:t>Commercial Carotene Products</a:t>
                      </a:r>
                      <a:endParaRPr lang="en-IN" sz="1200" dirty="0">
                        <a:effectLst/>
                        <a:latin typeface="Roboto"/>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pt-BR" sz="1200" b="1" dirty="0" smtClean="0">
                          <a:solidFill>
                            <a:schemeClr val="accent4"/>
                          </a:solidFill>
                          <a:effectLst/>
                          <a:latin typeface="Roboto"/>
                        </a:rPr>
                        <a:t>Nutrapam</a:t>
                      </a:r>
                      <a:r>
                        <a:rPr lang="pt-BR" sz="1200" b="1" dirty="0" smtClean="0">
                          <a:solidFill>
                            <a:schemeClr val="accent4"/>
                          </a:solidFill>
                          <a:effectLst/>
                          <a:latin typeface="Century Gothic"/>
                        </a:rPr>
                        <a:t>™</a:t>
                      </a:r>
                      <a:r>
                        <a:rPr lang="pt-BR" sz="1200" b="1" dirty="0" smtClean="0">
                          <a:solidFill>
                            <a:schemeClr val="accent4"/>
                          </a:solidFill>
                          <a:effectLst/>
                          <a:latin typeface="Roboto"/>
                        </a:rPr>
                        <a:t> </a:t>
                      </a:r>
                      <a:r>
                        <a:rPr lang="pt-BR" sz="1200" b="1" dirty="0">
                          <a:solidFill>
                            <a:schemeClr val="accent4"/>
                          </a:solidFill>
                          <a:effectLst/>
                          <a:latin typeface="Roboto"/>
                        </a:rPr>
                        <a:t>- Natural </a:t>
                      </a:r>
                      <a:r>
                        <a:rPr lang="pt-BR" sz="1200" b="1" baseline="0" dirty="0" smtClean="0">
                          <a:solidFill>
                            <a:schemeClr val="accent4"/>
                          </a:solidFill>
                          <a:effectLst/>
                          <a:latin typeface="Roboto"/>
                        </a:rPr>
                        <a:t>Mixed Carotenoids - Palm</a:t>
                      </a:r>
                      <a:endParaRPr lang="pt-BR" sz="1200" b="1" dirty="0">
                        <a:solidFill>
                          <a:schemeClr val="accent4"/>
                        </a:solidFill>
                        <a:effectLst/>
                        <a:latin typeface="Roboto"/>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IN" sz="1200" b="1" dirty="0">
                          <a:solidFill>
                            <a:srgbClr val="000000"/>
                          </a:solidFill>
                          <a:effectLst/>
                          <a:latin typeface="Roboto"/>
                        </a:rPr>
                        <a:t>Algae  Betacarotene</a:t>
                      </a:r>
                      <a:endParaRPr lang="en-IN" sz="1200" dirty="0">
                        <a:effectLst/>
                        <a:latin typeface="Roboto"/>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IN" sz="1200" b="1" dirty="0">
                          <a:solidFill>
                            <a:srgbClr val="000000"/>
                          </a:solidFill>
                          <a:effectLst/>
                          <a:latin typeface="Roboto"/>
                        </a:rPr>
                        <a:t>Fermentative Betacarotene</a:t>
                      </a:r>
                      <a:endParaRPr lang="en-IN" sz="1200" dirty="0">
                        <a:effectLst/>
                        <a:latin typeface="Roboto"/>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IN" sz="1200" b="1" dirty="0">
                          <a:solidFill>
                            <a:srgbClr val="000000"/>
                          </a:solidFill>
                          <a:effectLst/>
                          <a:latin typeface="Roboto"/>
                        </a:rPr>
                        <a:t>Synthetic Betacarotene</a:t>
                      </a:r>
                      <a:endParaRPr lang="en-IN" sz="1200" dirty="0">
                        <a:effectLst/>
                        <a:latin typeface="Roboto"/>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6301">
                <a:tc>
                  <a:txBody>
                    <a:bodyPr/>
                    <a:lstStyle/>
                    <a:p>
                      <a:pPr>
                        <a:spcAft>
                          <a:spcPts val="0"/>
                        </a:spcAft>
                      </a:pPr>
                      <a:r>
                        <a:rPr lang="en-IN" sz="1400" b="0" dirty="0">
                          <a:solidFill>
                            <a:srgbClr val="000000"/>
                          </a:solidFill>
                          <a:effectLst/>
                          <a:latin typeface="Times New Roman" pitchFamily="18" charset="0"/>
                          <a:cs typeface="Times New Roman" pitchFamily="18" charset="0"/>
                        </a:rPr>
                        <a:t>Source</a:t>
                      </a:r>
                      <a:endParaRPr lang="en-IN" sz="1400" b="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b="1" dirty="0">
                          <a:solidFill>
                            <a:srgbClr val="000000"/>
                          </a:solidFill>
                          <a:effectLst/>
                          <a:latin typeface="Times New Roman" pitchFamily="18" charset="0"/>
                          <a:cs typeface="Times New Roman" pitchFamily="18" charset="0"/>
                        </a:rPr>
                        <a:t>Crude Palm Oil (Elaeis Guineensis)</a:t>
                      </a:r>
                      <a:endParaRPr lang="en-IN" sz="1400" b="1"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Algae - Dunaliella Salina</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Fungus - Blackesa Trispora</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Petroleum</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53020">
                <a:tc>
                  <a:txBody>
                    <a:bodyPr/>
                    <a:lstStyle/>
                    <a:p>
                      <a:pPr>
                        <a:spcAft>
                          <a:spcPts val="0"/>
                        </a:spcAft>
                      </a:pPr>
                      <a:r>
                        <a:rPr lang="en-IN" sz="1400" b="0" dirty="0">
                          <a:solidFill>
                            <a:srgbClr val="000000"/>
                          </a:solidFill>
                          <a:effectLst/>
                          <a:latin typeface="Times New Roman" pitchFamily="18" charset="0"/>
                          <a:cs typeface="Times New Roman" pitchFamily="18" charset="0"/>
                        </a:rPr>
                        <a:t>Composition</a:t>
                      </a:r>
                      <a:endParaRPr lang="en-IN" sz="1400" b="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b="1" dirty="0" smtClean="0">
                          <a:solidFill>
                            <a:srgbClr val="000000"/>
                          </a:solidFill>
                          <a:effectLst/>
                          <a:latin typeface="Times New Roman" pitchFamily="18" charset="0"/>
                          <a:cs typeface="Times New Roman" pitchFamily="18" charset="0"/>
                        </a:rPr>
                        <a:t>33</a:t>
                      </a:r>
                      <a:r>
                        <a:rPr lang="en-IN" sz="1400" b="1" dirty="0">
                          <a:solidFill>
                            <a:srgbClr val="000000"/>
                          </a:solidFill>
                          <a:effectLst/>
                          <a:latin typeface="Times New Roman" pitchFamily="18" charset="0"/>
                          <a:cs typeface="Times New Roman" pitchFamily="18" charset="0"/>
                        </a:rPr>
                        <a:t>% alpha carotene</a:t>
                      </a:r>
                      <a:endParaRPr lang="en-IN" sz="1400" b="1" dirty="0">
                        <a:effectLst/>
                        <a:latin typeface="Times New Roman" pitchFamily="18" charset="0"/>
                        <a:cs typeface="Times New Roman" pitchFamily="18" charset="0"/>
                      </a:endParaRPr>
                    </a:p>
                    <a:p>
                      <a:pPr algn="ctr">
                        <a:spcAft>
                          <a:spcPts val="0"/>
                        </a:spcAft>
                      </a:pPr>
                      <a:r>
                        <a:rPr lang="en-IN" sz="1400" b="1" dirty="0">
                          <a:solidFill>
                            <a:srgbClr val="000000"/>
                          </a:solidFill>
                          <a:effectLst/>
                          <a:latin typeface="Times New Roman" pitchFamily="18" charset="0"/>
                          <a:cs typeface="Times New Roman" pitchFamily="18" charset="0"/>
                        </a:rPr>
                        <a:t>65% beta carotene</a:t>
                      </a:r>
                      <a:endParaRPr lang="en-IN" sz="1400" b="1" dirty="0">
                        <a:effectLst/>
                        <a:latin typeface="Times New Roman" pitchFamily="18" charset="0"/>
                        <a:cs typeface="Times New Roman" pitchFamily="18" charset="0"/>
                      </a:endParaRPr>
                    </a:p>
                    <a:p>
                      <a:pPr algn="ctr">
                        <a:spcAft>
                          <a:spcPts val="0"/>
                        </a:spcAft>
                      </a:pPr>
                      <a:r>
                        <a:rPr lang="en-IN" sz="1400" b="1" dirty="0">
                          <a:solidFill>
                            <a:srgbClr val="000000"/>
                          </a:solidFill>
                          <a:effectLst/>
                          <a:latin typeface="Times New Roman" pitchFamily="18" charset="0"/>
                          <a:cs typeface="Times New Roman" pitchFamily="18" charset="0"/>
                        </a:rPr>
                        <a:t>2%  other Carotenoids like gamma carotene, zeaxanthin &amp; </a:t>
                      </a:r>
                      <a:r>
                        <a:rPr lang="en-IN" sz="1400" b="1" dirty="0" smtClean="0">
                          <a:solidFill>
                            <a:srgbClr val="000000"/>
                          </a:solidFill>
                          <a:effectLst/>
                          <a:latin typeface="Times New Roman" pitchFamily="18" charset="0"/>
                          <a:cs typeface="Times New Roman" pitchFamily="18" charset="0"/>
                        </a:rPr>
                        <a:t>Lutein</a:t>
                      </a:r>
                      <a:endParaRPr lang="en-IN" sz="1400" b="1" dirty="0">
                        <a:effectLst/>
                        <a:latin typeface="Times New Roman" pitchFamily="18" charset="0"/>
                        <a:cs typeface="Times New Roman" pitchFamily="18" charset="0"/>
                      </a:endParaRPr>
                    </a:p>
                    <a:p>
                      <a:pPr algn="ctr">
                        <a:spcAft>
                          <a:spcPts val="0"/>
                        </a:spcAft>
                      </a:pPr>
                      <a:r>
                        <a:rPr lang="en-IN" sz="1400" b="1" dirty="0">
                          <a:solidFill>
                            <a:srgbClr val="000000"/>
                          </a:solidFill>
                          <a:effectLst/>
                          <a:latin typeface="Times New Roman" pitchFamily="18" charset="0"/>
                          <a:cs typeface="Times New Roman" pitchFamily="18" charset="0"/>
                        </a:rPr>
                        <a:t>(mixed carotenoid complex)</a:t>
                      </a:r>
                      <a:endParaRPr lang="en-IN" sz="1400" b="1"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&gt;96% Betacarotene</a:t>
                      </a:r>
                      <a:endParaRPr lang="en-IN" sz="1400" dirty="0">
                        <a:effectLst/>
                        <a:latin typeface="Times New Roman" pitchFamily="18" charset="0"/>
                        <a:cs typeface="Times New Roman" pitchFamily="18" charset="0"/>
                      </a:endParaRPr>
                    </a:p>
                    <a:p>
                      <a:pPr algn="ctr">
                        <a:spcAft>
                          <a:spcPts val="0"/>
                        </a:spcAft>
                      </a:pPr>
                      <a:r>
                        <a:rPr lang="en-IN" sz="1400" dirty="0">
                          <a:solidFill>
                            <a:srgbClr val="000000"/>
                          </a:solidFill>
                          <a:effectLst/>
                          <a:latin typeface="Times New Roman" pitchFamily="18" charset="0"/>
                          <a:cs typeface="Times New Roman" pitchFamily="18" charset="0"/>
                        </a:rPr>
                        <a:t>(pre dominantly a single betacarotene source)</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a:solidFill>
                            <a:srgbClr val="000000"/>
                          </a:solidFill>
                          <a:effectLst/>
                          <a:latin typeface="Times New Roman" pitchFamily="18" charset="0"/>
                          <a:cs typeface="Times New Roman" pitchFamily="18" charset="0"/>
                        </a:rPr>
                        <a:t>&gt;98% Betacarotene</a:t>
                      </a:r>
                      <a:endParaRPr lang="en-IN" sz="1400">
                        <a:effectLst/>
                        <a:latin typeface="Times New Roman" pitchFamily="18" charset="0"/>
                        <a:cs typeface="Times New Roman" pitchFamily="18" charset="0"/>
                      </a:endParaRPr>
                    </a:p>
                    <a:p>
                      <a:pPr algn="ctr">
                        <a:spcAft>
                          <a:spcPts val="0"/>
                        </a:spcAft>
                      </a:pPr>
                      <a:r>
                        <a:rPr lang="en-IN" sz="1400">
                          <a:solidFill>
                            <a:srgbClr val="000000"/>
                          </a:solidFill>
                          <a:effectLst/>
                          <a:latin typeface="Times New Roman" pitchFamily="18" charset="0"/>
                          <a:cs typeface="Times New Roman" pitchFamily="18" charset="0"/>
                        </a:rPr>
                        <a:t>(pre dominantly a single betacarotene source)</a:t>
                      </a:r>
                      <a:endParaRPr lang="en-IN" sz="140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a:solidFill>
                            <a:srgbClr val="000000"/>
                          </a:solidFill>
                          <a:effectLst/>
                          <a:latin typeface="Times New Roman" pitchFamily="18" charset="0"/>
                          <a:cs typeface="Times New Roman" pitchFamily="18" charset="0"/>
                        </a:rPr>
                        <a:t>&gt;100% Betacarotene</a:t>
                      </a:r>
                      <a:endParaRPr lang="en-IN" sz="1400">
                        <a:effectLst/>
                        <a:latin typeface="Times New Roman" pitchFamily="18" charset="0"/>
                        <a:cs typeface="Times New Roman" pitchFamily="18" charset="0"/>
                      </a:endParaRPr>
                    </a:p>
                    <a:p>
                      <a:pPr algn="ctr">
                        <a:spcAft>
                          <a:spcPts val="0"/>
                        </a:spcAft>
                      </a:pPr>
                      <a:r>
                        <a:rPr lang="en-IN" sz="1400">
                          <a:solidFill>
                            <a:srgbClr val="000000"/>
                          </a:solidFill>
                          <a:effectLst/>
                          <a:latin typeface="Times New Roman" pitchFamily="18" charset="0"/>
                          <a:cs typeface="Times New Roman" pitchFamily="18" charset="0"/>
                        </a:rPr>
                        <a:t>(pre dominantly a single betacarotene source)</a:t>
                      </a:r>
                      <a:endParaRPr lang="en-IN" sz="140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35069">
                <a:tc>
                  <a:txBody>
                    <a:bodyPr/>
                    <a:lstStyle/>
                    <a:p>
                      <a:pPr>
                        <a:spcAft>
                          <a:spcPts val="0"/>
                        </a:spcAft>
                      </a:pPr>
                      <a:r>
                        <a:rPr lang="en-IN" sz="1400" b="0" dirty="0">
                          <a:solidFill>
                            <a:srgbClr val="000000"/>
                          </a:solidFill>
                          <a:effectLst/>
                          <a:latin typeface="Times New Roman" pitchFamily="18" charset="0"/>
                          <a:cs typeface="Times New Roman" pitchFamily="18" charset="0"/>
                        </a:rPr>
                        <a:t>Alpha-carotene</a:t>
                      </a:r>
                      <a:endParaRPr lang="en-IN" sz="1400" b="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b="1" dirty="0">
                          <a:solidFill>
                            <a:srgbClr val="000000"/>
                          </a:solidFill>
                          <a:effectLst/>
                          <a:latin typeface="Times New Roman" pitchFamily="18" charset="0"/>
                          <a:cs typeface="Times New Roman" pitchFamily="18" charset="0"/>
                        </a:rPr>
                        <a:t>Highest level of alpha carotene (</a:t>
                      </a:r>
                      <a:r>
                        <a:rPr lang="en-IN" sz="1400" b="1" dirty="0" smtClean="0">
                          <a:solidFill>
                            <a:srgbClr val="000000"/>
                          </a:solidFill>
                          <a:effectLst/>
                          <a:latin typeface="Times New Roman" pitchFamily="18" charset="0"/>
                          <a:cs typeface="Times New Roman" pitchFamily="18" charset="0"/>
                        </a:rPr>
                        <a:t>33% to 35</a:t>
                      </a:r>
                      <a:r>
                        <a:rPr lang="en-IN" sz="1400" b="1" dirty="0">
                          <a:solidFill>
                            <a:srgbClr val="000000"/>
                          </a:solidFill>
                          <a:effectLst/>
                          <a:latin typeface="Times New Roman" pitchFamily="18" charset="0"/>
                          <a:cs typeface="Times New Roman" pitchFamily="18" charset="0"/>
                        </a:rPr>
                        <a:t>%)</a:t>
                      </a:r>
                      <a:endParaRPr lang="en-IN" sz="1400" b="1"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Negligible level of alpha-carotene</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Negligible level of alpha-carotene</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No alpha carotene</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26301">
                <a:tc>
                  <a:txBody>
                    <a:bodyPr/>
                    <a:lstStyle/>
                    <a:p>
                      <a:pPr>
                        <a:spcAft>
                          <a:spcPts val="0"/>
                        </a:spcAft>
                      </a:pPr>
                      <a:r>
                        <a:rPr lang="en-IN" sz="1400" b="0" dirty="0">
                          <a:solidFill>
                            <a:srgbClr val="000000"/>
                          </a:solidFill>
                          <a:effectLst/>
                          <a:latin typeface="Times New Roman" pitchFamily="18" charset="0"/>
                          <a:cs typeface="Times New Roman" pitchFamily="18" charset="0"/>
                        </a:rPr>
                        <a:t>Cis &amp; Trans isomers</a:t>
                      </a:r>
                      <a:endParaRPr lang="en-IN" sz="1400" b="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b="1" dirty="0">
                          <a:solidFill>
                            <a:srgbClr val="000000"/>
                          </a:solidFill>
                          <a:effectLst/>
                          <a:latin typeface="Times New Roman" pitchFamily="18" charset="0"/>
                          <a:cs typeface="Times New Roman" pitchFamily="18" charset="0"/>
                        </a:rPr>
                        <a:t>Cis &amp; trans</a:t>
                      </a:r>
                      <a:endParaRPr lang="en-IN" sz="1400" b="1"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Cis &amp; trans</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100% trans</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IN" sz="1400" dirty="0">
                          <a:solidFill>
                            <a:srgbClr val="000000"/>
                          </a:solidFill>
                          <a:effectLst/>
                          <a:latin typeface="Times New Roman" pitchFamily="18" charset="0"/>
                          <a:cs typeface="Times New Roman" pitchFamily="18" charset="0"/>
                        </a:rPr>
                        <a:t>100% trans</a:t>
                      </a:r>
                      <a:endParaRPr lang="en-IN" sz="1400" dirty="0">
                        <a:effectLst/>
                        <a:latin typeface="Times New Roman" pitchFamily="18" charset="0"/>
                        <a:cs typeface="Times New Roman" pitchFamily="18" charset="0"/>
                      </a:endParaRPr>
                    </a:p>
                  </a:txBody>
                  <a:tcPr marL="29560" marR="295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685800"/>
            <a:ext cx="9066529" cy="762000"/>
          </a:xfrm>
        </p:spPr>
        <p:txBody>
          <a:bodyPr>
            <a:noAutofit/>
          </a:bodyPr>
          <a:lstStyle/>
          <a:p>
            <a:r>
              <a:rPr lang="en-US" sz="2400" dirty="0" smtClean="0">
                <a:solidFill>
                  <a:schemeClr val="accent3"/>
                </a:solidFill>
                <a:latin typeface="Times New Roman" pitchFamily="18" charset="0"/>
                <a:cs typeface="Times New Roman" pitchFamily="18" charset="0"/>
              </a:rPr>
              <a:t>Replacing with </a:t>
            </a:r>
            <a:r>
              <a:rPr lang="en-US" sz="2400" b="1" dirty="0" smtClean="0">
                <a:solidFill>
                  <a:schemeClr val="accent3"/>
                </a:solidFill>
                <a:latin typeface="Times New Roman" pitchFamily="18" charset="0"/>
                <a:cs typeface="Times New Roman" pitchFamily="18" charset="0"/>
              </a:rPr>
              <a:t>Nutrapam™</a:t>
            </a:r>
            <a:r>
              <a:rPr lang="en-US" sz="2400" dirty="0" smtClean="0">
                <a:solidFill>
                  <a:schemeClr val="accent3"/>
                </a:solidFill>
                <a:latin typeface="Times New Roman" pitchFamily="18" charset="0"/>
                <a:cs typeface="Times New Roman" pitchFamily="18" charset="0"/>
              </a:rPr>
              <a:t> - Natural Mixed Carotenoids (Palm)  instead of  “Six Southampton Synthetic Colors”. </a:t>
            </a:r>
            <a:endParaRPr lang="en-US" sz="2400" dirty="0">
              <a:solidFill>
                <a:schemeClr val="accent3"/>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446212" y="1600200"/>
          <a:ext cx="8839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7011" y="6172200"/>
            <a:ext cx="11961813" cy="584775"/>
          </a:xfrm>
          <a:prstGeom prst="rect">
            <a:avLst/>
          </a:prstGeom>
          <a:noFill/>
        </p:spPr>
        <p:txBody>
          <a:bodyPr wrap="square" rtlCol="0">
            <a:spAutoFit/>
          </a:bodyPr>
          <a:lstStyle/>
          <a:p>
            <a:r>
              <a:rPr lang="en-US" sz="1600" dirty="0" smtClean="0">
                <a:latin typeface="Times New Roman" pitchFamily="18" charset="0"/>
                <a:cs typeface="Times New Roman" pitchFamily="18" charset="0"/>
              </a:rPr>
              <a:t>Research Shows the side effects of above Synthetic Colors , Please click  here : https://www.southampton.ac.uk/psychology/research/impact/food_additives.page  </a:t>
            </a:r>
            <a:endParaRPr lang="en-US" sz="16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solidFill>
              </a:rPr>
              <a:t>Applications  &amp; Uses </a:t>
            </a:r>
            <a:endParaRPr lang="en-US" dirty="0">
              <a:solidFill>
                <a:schemeClr val="accent3"/>
              </a:solidFill>
            </a:endParaRPr>
          </a:p>
        </p:txBody>
      </p:sp>
      <p:graphicFrame>
        <p:nvGraphicFramePr>
          <p:cNvPr id="6" name="Diagram 5"/>
          <p:cNvGraphicFramePr/>
          <p:nvPr/>
        </p:nvGraphicFramePr>
        <p:xfrm>
          <a:off x="1446212" y="1676400"/>
          <a:ext cx="9906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787942 (1)">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TS102787942 (1)</Template>
  <TotalTime>0</TotalTime>
  <Words>1701</Words>
  <Application>Microsoft Office PowerPoint</Application>
  <PresentationFormat>Custom</PresentationFormat>
  <Paragraphs>195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TS102787942 (1)</vt:lpstr>
      <vt:lpstr>Proalgen Biotech Limited </vt:lpstr>
      <vt:lpstr>Our Company </vt:lpstr>
      <vt:lpstr>Nutrapam® - Natural Palm Mixed Carotenoids </vt:lpstr>
      <vt:lpstr>Product List –Nutrapam® - Natural Mixed Carotenoids - Palm</vt:lpstr>
      <vt:lpstr>ALPHA-CAROTENE : STRONGER THAN BETA-CAROTENE</vt:lpstr>
      <vt:lpstr> Nutrapam™- A  Unique Mixed Carotene Composition – Naturally  </vt:lpstr>
      <vt:lpstr>Why Nutrapam™- Natural Palm Mixed Carotene is Superior than other commercially available betacarotene</vt:lpstr>
      <vt:lpstr>Replacing with Nutrapam™ - Natural Mixed Carotenoids (Palm)  instead of  “Six Southampton Synthetic Colors”. </vt:lpstr>
      <vt:lpstr>Applications  &amp; Uses </vt:lpstr>
      <vt:lpstr>Nutrapam™  for Oil based Formulations  for Food </vt:lpstr>
      <vt:lpstr>FAO/WHO Food Standards &amp; European Union Numbers for Betacarotene</vt:lpstr>
      <vt:lpstr>Approved Legal Uses of the Substance: </vt:lpstr>
      <vt:lpstr>Betacarotene  uses in food colors &amp; additives</vt:lpstr>
      <vt:lpstr>Research findings Benefits of Betacarotene in Cow  as a feed </vt:lpstr>
      <vt:lpstr>Research Studies -  Betacarotene Uses &amp; Benefits in Aqua Feeds</vt:lpstr>
      <vt:lpstr>Slide 16</vt:lpstr>
      <vt:lpstr>Disclaimer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2014-04-03T10:06:58Z</dcterms:created>
  <dcterms:modified xsi:type="dcterms:W3CDTF">2020-10-23T09:37:34Z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